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6" r:id="rId4"/>
    <p:sldId id="261" r:id="rId5"/>
    <p:sldId id="260" r:id="rId6"/>
    <p:sldId id="265" r:id="rId7"/>
    <p:sldId id="257" r:id="rId8"/>
    <p:sldId id="262" r:id="rId9"/>
    <p:sldId id="258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26DA3-760C-6955-9A53-11200C587DE2}" v="6" dt="2025-12-04T21:54:14.906"/>
    <p1510:client id="{43235EDE-434A-01EF-79C2-DBFC2CFF5367}" v="677" dt="2025-12-04T16:36:17.378"/>
    <p1510:client id="{5B2EFD8B-8F75-D448-A729-4F3428A2BDC5}" v="1113" dt="2025-12-04T21:59:12.960"/>
    <p1510:client id="{A78155FA-95B6-7399-D06F-F21AAFACC6D6}" v="1036" dt="2025-12-04T04:27:22.368"/>
    <p1510:client id="{D38E69BB-A639-39D7-5AD9-7DBAF0996141}" v="2" dt="2025-12-04T03:45:26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A7354E-414D-41E8-97BC-D59A6EE454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BFB355-EC05-46E9-8692-E881D376569A}">
      <dgm:prSet/>
      <dgm:spPr/>
      <dgm:t>
        <a:bodyPr/>
        <a:lstStyle/>
        <a:p>
          <a:r>
            <a:rPr lang="en-US"/>
            <a:t>Generated dataset with 400 observations</a:t>
          </a:r>
        </a:p>
      </dgm:t>
    </dgm:pt>
    <dgm:pt modelId="{E90FD245-0280-44BA-A96C-DABBEC41A52C}" type="parTrans" cxnId="{9253B938-8A65-4D1A-ADFB-E88741B85EAE}">
      <dgm:prSet/>
      <dgm:spPr/>
      <dgm:t>
        <a:bodyPr/>
        <a:lstStyle/>
        <a:p>
          <a:endParaRPr lang="en-US"/>
        </a:p>
      </dgm:t>
    </dgm:pt>
    <dgm:pt modelId="{2048FA48-7DC6-4AC6-AC8C-D80A97FBEF0D}" type="sibTrans" cxnId="{9253B938-8A65-4D1A-ADFB-E88741B85EAE}">
      <dgm:prSet/>
      <dgm:spPr/>
      <dgm:t>
        <a:bodyPr/>
        <a:lstStyle/>
        <a:p>
          <a:endParaRPr lang="en-US"/>
        </a:p>
      </dgm:t>
    </dgm:pt>
    <dgm:pt modelId="{F05E1507-5AF8-46F6-B493-7814F2EC6913}">
      <dgm:prSet/>
      <dgm:spPr/>
      <dgm:t>
        <a:bodyPr/>
        <a:lstStyle/>
        <a:p>
          <a:r>
            <a:rPr lang="en-US"/>
            <a:t>19 numerical variables</a:t>
          </a:r>
        </a:p>
      </dgm:t>
    </dgm:pt>
    <dgm:pt modelId="{0C3602CF-37C7-431A-B83C-21A9F009C764}" type="parTrans" cxnId="{ECF8CD63-5470-4CF7-AA1E-FAF1F46A8653}">
      <dgm:prSet/>
      <dgm:spPr/>
      <dgm:t>
        <a:bodyPr/>
        <a:lstStyle/>
        <a:p>
          <a:endParaRPr lang="en-US"/>
        </a:p>
      </dgm:t>
    </dgm:pt>
    <dgm:pt modelId="{0F0ED8A2-F1CF-4D52-AD40-9F9CCB8CE34F}" type="sibTrans" cxnId="{ECF8CD63-5470-4CF7-AA1E-FAF1F46A8653}">
      <dgm:prSet/>
      <dgm:spPr/>
      <dgm:t>
        <a:bodyPr/>
        <a:lstStyle/>
        <a:p>
          <a:endParaRPr lang="en-US"/>
        </a:p>
      </dgm:t>
    </dgm:pt>
    <dgm:pt modelId="{661837CA-CCEB-4D87-9D0D-E7396451DA7D}">
      <dgm:prSet/>
      <dgm:spPr/>
      <dgm:t>
        <a:bodyPr/>
        <a:lstStyle/>
        <a:p>
          <a:r>
            <a:rPr lang="en-US"/>
            <a:t>2 categorical variables</a:t>
          </a:r>
        </a:p>
      </dgm:t>
    </dgm:pt>
    <dgm:pt modelId="{4C419E35-D608-4830-95EB-CCDF6DCA6242}" type="parTrans" cxnId="{F3A0C676-3DBF-462A-A743-4DD73A8FED4C}">
      <dgm:prSet/>
      <dgm:spPr/>
      <dgm:t>
        <a:bodyPr/>
        <a:lstStyle/>
        <a:p>
          <a:endParaRPr lang="en-US"/>
        </a:p>
      </dgm:t>
    </dgm:pt>
    <dgm:pt modelId="{F69E4A52-683B-4172-B358-9C8D1D83B29B}" type="sibTrans" cxnId="{F3A0C676-3DBF-462A-A743-4DD73A8FED4C}">
      <dgm:prSet/>
      <dgm:spPr/>
      <dgm:t>
        <a:bodyPr/>
        <a:lstStyle/>
        <a:p>
          <a:endParaRPr lang="en-US"/>
        </a:p>
      </dgm:t>
    </dgm:pt>
    <dgm:pt modelId="{4D3C48EE-9007-43D2-8EDB-4A9D03C113B6}">
      <dgm:prSet/>
      <dgm:spPr/>
      <dgm:t>
        <a:bodyPr/>
        <a:lstStyle/>
        <a:p>
          <a:r>
            <a:rPr lang="en-US"/>
            <a:t>Variables capture work habits, performance metrics, and demographic info.</a:t>
          </a:r>
        </a:p>
      </dgm:t>
    </dgm:pt>
    <dgm:pt modelId="{7C710449-5FA6-41C6-8B43-D1F09341571A}" type="parTrans" cxnId="{74F70539-D562-41EF-AC9F-DDB58194E562}">
      <dgm:prSet/>
      <dgm:spPr/>
      <dgm:t>
        <a:bodyPr/>
        <a:lstStyle/>
        <a:p>
          <a:endParaRPr lang="en-US"/>
        </a:p>
      </dgm:t>
    </dgm:pt>
    <dgm:pt modelId="{CA8317F4-D099-4A49-ABB5-95E836EBE043}" type="sibTrans" cxnId="{74F70539-D562-41EF-AC9F-DDB58194E562}">
      <dgm:prSet/>
      <dgm:spPr/>
      <dgm:t>
        <a:bodyPr/>
        <a:lstStyle/>
        <a:p>
          <a:endParaRPr lang="en-US"/>
        </a:p>
      </dgm:t>
    </dgm:pt>
    <dgm:pt modelId="{C84F5676-BC50-AD45-809A-02281F31E2C6}" type="pres">
      <dgm:prSet presAssocID="{70A7354E-414D-41E8-97BC-D59A6EE4548A}" presName="vert0" presStyleCnt="0">
        <dgm:presLayoutVars>
          <dgm:dir/>
          <dgm:animOne val="branch"/>
          <dgm:animLvl val="lvl"/>
        </dgm:presLayoutVars>
      </dgm:prSet>
      <dgm:spPr/>
    </dgm:pt>
    <dgm:pt modelId="{0022F4FA-7CB3-3741-91FC-FBD8AE6B76DA}" type="pres">
      <dgm:prSet presAssocID="{68BFB355-EC05-46E9-8692-E881D376569A}" presName="thickLine" presStyleLbl="alignNode1" presStyleIdx="0" presStyleCnt="4"/>
      <dgm:spPr/>
    </dgm:pt>
    <dgm:pt modelId="{FD3B9FF0-E210-FD41-A44D-8422802BFA04}" type="pres">
      <dgm:prSet presAssocID="{68BFB355-EC05-46E9-8692-E881D376569A}" presName="horz1" presStyleCnt="0"/>
      <dgm:spPr/>
    </dgm:pt>
    <dgm:pt modelId="{02BAE1F3-F021-3B4C-BBAD-C2F41843254D}" type="pres">
      <dgm:prSet presAssocID="{68BFB355-EC05-46E9-8692-E881D376569A}" presName="tx1" presStyleLbl="revTx" presStyleIdx="0" presStyleCnt="4"/>
      <dgm:spPr/>
    </dgm:pt>
    <dgm:pt modelId="{E801AB78-8447-B345-8699-FEB9B09306A3}" type="pres">
      <dgm:prSet presAssocID="{68BFB355-EC05-46E9-8692-E881D376569A}" presName="vert1" presStyleCnt="0"/>
      <dgm:spPr/>
    </dgm:pt>
    <dgm:pt modelId="{7DA56DF5-CDD2-9348-8F6A-35ED3996BAF4}" type="pres">
      <dgm:prSet presAssocID="{F05E1507-5AF8-46F6-B493-7814F2EC6913}" presName="thickLine" presStyleLbl="alignNode1" presStyleIdx="1" presStyleCnt="4"/>
      <dgm:spPr/>
    </dgm:pt>
    <dgm:pt modelId="{B8356F12-A1F5-114F-9E4D-EB3D84ED1F37}" type="pres">
      <dgm:prSet presAssocID="{F05E1507-5AF8-46F6-B493-7814F2EC6913}" presName="horz1" presStyleCnt="0"/>
      <dgm:spPr/>
    </dgm:pt>
    <dgm:pt modelId="{A28A1D91-8D7F-F944-8C6E-32669DC4E6D4}" type="pres">
      <dgm:prSet presAssocID="{F05E1507-5AF8-46F6-B493-7814F2EC6913}" presName="tx1" presStyleLbl="revTx" presStyleIdx="1" presStyleCnt="4"/>
      <dgm:spPr/>
    </dgm:pt>
    <dgm:pt modelId="{46D28E45-C066-4F46-B7ED-83ACD290455B}" type="pres">
      <dgm:prSet presAssocID="{F05E1507-5AF8-46F6-B493-7814F2EC6913}" presName="vert1" presStyleCnt="0"/>
      <dgm:spPr/>
    </dgm:pt>
    <dgm:pt modelId="{EED18FFB-4D87-9845-B798-FCA78319B191}" type="pres">
      <dgm:prSet presAssocID="{661837CA-CCEB-4D87-9D0D-E7396451DA7D}" presName="thickLine" presStyleLbl="alignNode1" presStyleIdx="2" presStyleCnt="4"/>
      <dgm:spPr/>
    </dgm:pt>
    <dgm:pt modelId="{EC9050AC-60AF-5047-B1CA-41734F4F45A5}" type="pres">
      <dgm:prSet presAssocID="{661837CA-CCEB-4D87-9D0D-E7396451DA7D}" presName="horz1" presStyleCnt="0"/>
      <dgm:spPr/>
    </dgm:pt>
    <dgm:pt modelId="{249BB93D-9A55-B94B-98B7-F2F87B244A61}" type="pres">
      <dgm:prSet presAssocID="{661837CA-CCEB-4D87-9D0D-E7396451DA7D}" presName="tx1" presStyleLbl="revTx" presStyleIdx="2" presStyleCnt="4"/>
      <dgm:spPr/>
    </dgm:pt>
    <dgm:pt modelId="{9C818D59-943A-904A-B6B3-7867FAC3B5E7}" type="pres">
      <dgm:prSet presAssocID="{661837CA-CCEB-4D87-9D0D-E7396451DA7D}" presName="vert1" presStyleCnt="0"/>
      <dgm:spPr/>
    </dgm:pt>
    <dgm:pt modelId="{DB2A8B83-68FB-6349-A58C-8957C2AED4A5}" type="pres">
      <dgm:prSet presAssocID="{4D3C48EE-9007-43D2-8EDB-4A9D03C113B6}" presName="thickLine" presStyleLbl="alignNode1" presStyleIdx="3" presStyleCnt="4"/>
      <dgm:spPr/>
    </dgm:pt>
    <dgm:pt modelId="{3EAE72D0-D340-9749-88A7-C5FA12703B54}" type="pres">
      <dgm:prSet presAssocID="{4D3C48EE-9007-43D2-8EDB-4A9D03C113B6}" presName="horz1" presStyleCnt="0"/>
      <dgm:spPr/>
    </dgm:pt>
    <dgm:pt modelId="{7A444458-66DB-BD4A-B247-35642F6BAA46}" type="pres">
      <dgm:prSet presAssocID="{4D3C48EE-9007-43D2-8EDB-4A9D03C113B6}" presName="tx1" presStyleLbl="revTx" presStyleIdx="3" presStyleCnt="4"/>
      <dgm:spPr/>
    </dgm:pt>
    <dgm:pt modelId="{899E1255-1AE5-8743-BD21-7CDFCD962562}" type="pres">
      <dgm:prSet presAssocID="{4D3C48EE-9007-43D2-8EDB-4A9D03C113B6}" presName="vert1" presStyleCnt="0"/>
      <dgm:spPr/>
    </dgm:pt>
  </dgm:ptLst>
  <dgm:cxnLst>
    <dgm:cxn modelId="{4B5CFF0D-65BC-2641-BE69-ACD5BF4DA42E}" type="presOf" srcId="{4D3C48EE-9007-43D2-8EDB-4A9D03C113B6}" destId="{7A444458-66DB-BD4A-B247-35642F6BAA46}" srcOrd="0" destOrd="0" presId="urn:microsoft.com/office/officeart/2008/layout/LinedList"/>
    <dgm:cxn modelId="{F595BC0E-5BCE-234C-8ACF-1FEB7BD8F106}" type="presOf" srcId="{661837CA-CCEB-4D87-9D0D-E7396451DA7D}" destId="{249BB93D-9A55-B94B-98B7-F2F87B244A61}" srcOrd="0" destOrd="0" presId="urn:microsoft.com/office/officeart/2008/layout/LinedList"/>
    <dgm:cxn modelId="{702E770F-AD75-944C-9BE8-2F378753595E}" type="presOf" srcId="{F05E1507-5AF8-46F6-B493-7814F2EC6913}" destId="{A28A1D91-8D7F-F944-8C6E-32669DC4E6D4}" srcOrd="0" destOrd="0" presId="urn:microsoft.com/office/officeart/2008/layout/LinedList"/>
    <dgm:cxn modelId="{9253B938-8A65-4D1A-ADFB-E88741B85EAE}" srcId="{70A7354E-414D-41E8-97BC-D59A6EE4548A}" destId="{68BFB355-EC05-46E9-8692-E881D376569A}" srcOrd="0" destOrd="0" parTransId="{E90FD245-0280-44BA-A96C-DABBEC41A52C}" sibTransId="{2048FA48-7DC6-4AC6-AC8C-D80A97FBEF0D}"/>
    <dgm:cxn modelId="{74F70539-D562-41EF-AC9F-DDB58194E562}" srcId="{70A7354E-414D-41E8-97BC-D59A6EE4548A}" destId="{4D3C48EE-9007-43D2-8EDB-4A9D03C113B6}" srcOrd="3" destOrd="0" parTransId="{7C710449-5FA6-41C6-8B43-D1F09341571A}" sibTransId="{CA8317F4-D099-4A49-ABB5-95E836EBE043}"/>
    <dgm:cxn modelId="{ECF8CD63-5470-4CF7-AA1E-FAF1F46A8653}" srcId="{70A7354E-414D-41E8-97BC-D59A6EE4548A}" destId="{F05E1507-5AF8-46F6-B493-7814F2EC6913}" srcOrd="1" destOrd="0" parTransId="{0C3602CF-37C7-431A-B83C-21A9F009C764}" sibTransId="{0F0ED8A2-F1CF-4D52-AD40-9F9CCB8CE34F}"/>
    <dgm:cxn modelId="{F3A0C676-3DBF-462A-A743-4DD73A8FED4C}" srcId="{70A7354E-414D-41E8-97BC-D59A6EE4548A}" destId="{661837CA-CCEB-4D87-9D0D-E7396451DA7D}" srcOrd="2" destOrd="0" parTransId="{4C419E35-D608-4830-95EB-CCDF6DCA6242}" sibTransId="{F69E4A52-683B-4172-B358-9C8D1D83B29B}"/>
    <dgm:cxn modelId="{6C42EF7B-B4F5-6D48-BC6B-518893D35D72}" type="presOf" srcId="{68BFB355-EC05-46E9-8692-E881D376569A}" destId="{02BAE1F3-F021-3B4C-BBAD-C2F41843254D}" srcOrd="0" destOrd="0" presId="urn:microsoft.com/office/officeart/2008/layout/LinedList"/>
    <dgm:cxn modelId="{760672A6-4128-934C-A144-4584C8DADCF2}" type="presOf" srcId="{70A7354E-414D-41E8-97BC-D59A6EE4548A}" destId="{C84F5676-BC50-AD45-809A-02281F31E2C6}" srcOrd="0" destOrd="0" presId="urn:microsoft.com/office/officeart/2008/layout/LinedList"/>
    <dgm:cxn modelId="{4495CB66-AD25-7949-B647-1716DF4BCA0A}" type="presParOf" srcId="{C84F5676-BC50-AD45-809A-02281F31E2C6}" destId="{0022F4FA-7CB3-3741-91FC-FBD8AE6B76DA}" srcOrd="0" destOrd="0" presId="urn:microsoft.com/office/officeart/2008/layout/LinedList"/>
    <dgm:cxn modelId="{CFE3261F-E32D-3643-A695-E9E86D934032}" type="presParOf" srcId="{C84F5676-BC50-AD45-809A-02281F31E2C6}" destId="{FD3B9FF0-E210-FD41-A44D-8422802BFA04}" srcOrd="1" destOrd="0" presId="urn:microsoft.com/office/officeart/2008/layout/LinedList"/>
    <dgm:cxn modelId="{0C7F2257-A721-A048-8099-61B244368BCD}" type="presParOf" srcId="{FD3B9FF0-E210-FD41-A44D-8422802BFA04}" destId="{02BAE1F3-F021-3B4C-BBAD-C2F41843254D}" srcOrd="0" destOrd="0" presId="urn:microsoft.com/office/officeart/2008/layout/LinedList"/>
    <dgm:cxn modelId="{419AA9CE-CB5D-FF42-8FB5-855080935950}" type="presParOf" srcId="{FD3B9FF0-E210-FD41-A44D-8422802BFA04}" destId="{E801AB78-8447-B345-8699-FEB9B09306A3}" srcOrd="1" destOrd="0" presId="urn:microsoft.com/office/officeart/2008/layout/LinedList"/>
    <dgm:cxn modelId="{AAD6E913-C358-0B4B-91E2-C4DFCE1969AB}" type="presParOf" srcId="{C84F5676-BC50-AD45-809A-02281F31E2C6}" destId="{7DA56DF5-CDD2-9348-8F6A-35ED3996BAF4}" srcOrd="2" destOrd="0" presId="urn:microsoft.com/office/officeart/2008/layout/LinedList"/>
    <dgm:cxn modelId="{AAAF16E1-B88A-D149-B3A9-47B7DFBCD83A}" type="presParOf" srcId="{C84F5676-BC50-AD45-809A-02281F31E2C6}" destId="{B8356F12-A1F5-114F-9E4D-EB3D84ED1F37}" srcOrd="3" destOrd="0" presId="urn:microsoft.com/office/officeart/2008/layout/LinedList"/>
    <dgm:cxn modelId="{9F33D686-1E92-234E-9488-09CFFAFB8425}" type="presParOf" srcId="{B8356F12-A1F5-114F-9E4D-EB3D84ED1F37}" destId="{A28A1D91-8D7F-F944-8C6E-32669DC4E6D4}" srcOrd="0" destOrd="0" presId="urn:microsoft.com/office/officeart/2008/layout/LinedList"/>
    <dgm:cxn modelId="{2838BC9F-11D5-A84E-A5BA-AB0B2CDB5632}" type="presParOf" srcId="{B8356F12-A1F5-114F-9E4D-EB3D84ED1F37}" destId="{46D28E45-C066-4F46-B7ED-83ACD290455B}" srcOrd="1" destOrd="0" presId="urn:microsoft.com/office/officeart/2008/layout/LinedList"/>
    <dgm:cxn modelId="{7F9CE154-F9B9-DA4C-8180-D415C38D9A71}" type="presParOf" srcId="{C84F5676-BC50-AD45-809A-02281F31E2C6}" destId="{EED18FFB-4D87-9845-B798-FCA78319B191}" srcOrd="4" destOrd="0" presId="urn:microsoft.com/office/officeart/2008/layout/LinedList"/>
    <dgm:cxn modelId="{0E379554-8AD1-FC42-8687-A2E7D474822D}" type="presParOf" srcId="{C84F5676-BC50-AD45-809A-02281F31E2C6}" destId="{EC9050AC-60AF-5047-B1CA-41734F4F45A5}" srcOrd="5" destOrd="0" presId="urn:microsoft.com/office/officeart/2008/layout/LinedList"/>
    <dgm:cxn modelId="{DB272E56-656C-D54F-809C-C1D1D13F51E0}" type="presParOf" srcId="{EC9050AC-60AF-5047-B1CA-41734F4F45A5}" destId="{249BB93D-9A55-B94B-98B7-F2F87B244A61}" srcOrd="0" destOrd="0" presId="urn:microsoft.com/office/officeart/2008/layout/LinedList"/>
    <dgm:cxn modelId="{5EB7D0D3-0D2C-8B46-9E4C-84DC64F85C82}" type="presParOf" srcId="{EC9050AC-60AF-5047-B1CA-41734F4F45A5}" destId="{9C818D59-943A-904A-B6B3-7867FAC3B5E7}" srcOrd="1" destOrd="0" presId="urn:microsoft.com/office/officeart/2008/layout/LinedList"/>
    <dgm:cxn modelId="{6F719317-7333-7B43-B8EA-206071477D0E}" type="presParOf" srcId="{C84F5676-BC50-AD45-809A-02281F31E2C6}" destId="{DB2A8B83-68FB-6349-A58C-8957C2AED4A5}" srcOrd="6" destOrd="0" presId="urn:microsoft.com/office/officeart/2008/layout/LinedList"/>
    <dgm:cxn modelId="{EE24221A-0E7D-2344-ABE0-0227E725FAE0}" type="presParOf" srcId="{C84F5676-BC50-AD45-809A-02281F31E2C6}" destId="{3EAE72D0-D340-9749-88A7-C5FA12703B54}" srcOrd="7" destOrd="0" presId="urn:microsoft.com/office/officeart/2008/layout/LinedList"/>
    <dgm:cxn modelId="{F968BEAE-8BAD-A343-AFB1-BA1F20C4E55C}" type="presParOf" srcId="{3EAE72D0-D340-9749-88A7-C5FA12703B54}" destId="{7A444458-66DB-BD4A-B247-35642F6BAA46}" srcOrd="0" destOrd="0" presId="urn:microsoft.com/office/officeart/2008/layout/LinedList"/>
    <dgm:cxn modelId="{14420918-B37B-B44F-879A-326C51F0C568}" type="presParOf" srcId="{3EAE72D0-D340-9749-88A7-C5FA12703B54}" destId="{899E1255-1AE5-8743-BD21-7CDFCD96256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2F4FA-7CB3-3741-91FC-FBD8AE6B76D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AE1F3-F021-3B4C-BBAD-C2F41843254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Generated dataset with 400 observations</a:t>
          </a:r>
        </a:p>
      </dsp:txBody>
      <dsp:txXfrm>
        <a:off x="0" y="0"/>
        <a:ext cx="10515600" cy="1087834"/>
      </dsp:txXfrm>
    </dsp:sp>
    <dsp:sp modelId="{7DA56DF5-CDD2-9348-8F6A-35ED3996BAF4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A1D91-8D7F-F944-8C6E-32669DC4E6D4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19 numerical variables</a:t>
          </a:r>
        </a:p>
      </dsp:txBody>
      <dsp:txXfrm>
        <a:off x="0" y="1087834"/>
        <a:ext cx="10515600" cy="1087834"/>
      </dsp:txXfrm>
    </dsp:sp>
    <dsp:sp modelId="{EED18FFB-4D87-9845-B798-FCA78319B19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BB93D-9A55-B94B-98B7-F2F87B244A61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 categorical variables</a:t>
          </a:r>
        </a:p>
      </dsp:txBody>
      <dsp:txXfrm>
        <a:off x="0" y="2175669"/>
        <a:ext cx="10515600" cy="1087834"/>
      </dsp:txXfrm>
    </dsp:sp>
    <dsp:sp modelId="{DB2A8B83-68FB-6349-A58C-8957C2AED4A5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44458-66DB-BD4A-B247-35642F6BAA46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Variables capture work habits, performance metrics, and demographic info.</a:t>
          </a:r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37:22.7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1,'68'0,"0"0,-7 0,6 0,0 0,1 0,-4 0,-6 0,-5 0,-6 0,-7 0,3 0,-1 0,1 0,0 0,-1 0,1 0,0 0,3 0,-1 0,2 0,0 0,0 0,-2 0,-3 0,-5 0,-2 0,0 0,-1 0,1 0,-1 0,1 0,-1 0,-1 0,-1 0,-2 0,-3 0,2 0,-2 0,1 0,0 0,-1 0,-1 0,0 0,-2 1,1 1,-2 1,-1 0,-2 0,-2 1,0 0,-3-1,1 0,-1 0,0-2,3 2,-3-2,3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22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308 416 24575,'0'-8'0,"0"0"0,0-6 0,-2-5 0,-1-7 0,-2-6 0,-2-4 0,2-2 0,-2-1 0,2 4 0,3 4 0,0 6 0,2 4 0,0 5 0,0 4 0,0 1 0,0 2 0,0-1 0,0 0 0,-2 2 0,-2 2 0,-3 4 0,-1 6 0,0 10 0,-1 14 0,-3 10 0,-3 7 0,-3 3 0,-1 0 0,0-3 0,2-6 0,3-6 0,5-5 0,2-5 0,4-2 0,2-6 0,1-5 0,5-12 0,5-9 0,8-9 0,6-5 0,4-3 0,1-4 0,-3 4 0,-5 5 0,-7 9 0,-3 6 0,-3 2 0,0 1 0,2 2 0,0-1 0,1-1 0,-1 0 0,-3 0 0,-6 0 0,-5 3 0,-10 0 0,-11 2 0,-9 0 0,-5 0 0,-2 0 0,9 0 0,2 0 0,7 0 0,5 0 0,2 0 0,1 0 0,-1 0 0,0 0 0,0 0 0,7 0 0,9 0 0,14 1 0,11 4 0,13 10 0,4 6 0,-6 4 0,-6-2 0,-10-7 0,-3-2 0,-4-3 0,-1-4 0,-3 0 0,-1 0 0,0-1 0,-2 2 0,0-2 0,-2-1 0,-2 0 0,2 0 0,-2 0 0,1 1 0,-1-3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1:18:4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703 1 24575,'0'23'0,"0"11"0,-6 12 0,-10 12 0,-12 5 0,-10 3 0,-3 1 0,0-3 0,0-1 0,-2 4 0,-2 5 0,-1 2 0,3 0 0,4-9 0,4-10 0,5-7 0,4-9 0,3-1 0,3-3 0,1-6 0,2-3 0,1-5 0,3-3 0,3-2 0,0-2 0,3-2 0,1-2 0,0-2 0,-1 0 0,0-4 0,-2 0 0,2-2 0,3-6 0,1-8 0,3-10 0,0-7 0,0-4 0,0 1 0,0 2 0,0 7 0,0 4 0,0 5 0,0 7 0,0 9 0,1 8 0,4 9 0,2 5 0,2 0 0,-1 0 0,-4-3 0,-2-5 0,-1-1 0,-1-2 0,0-4 0,0-1 0,1 1 0,3-1 0,0 1 0,2 0 0,1 0 0,-2 0 0,1-2 0,0-2 0,0-3 0,1-2 0,0 0 0,0 0 0,4-2 0,5-6 0,6-8 0,7-8 0,3-6 0,4 1 0,2 1 0,-3 3 0,-2 4 0,-5 2 0,-5 6 0,-6 3 0,-7 5 0,-5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16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43,'61'-7,"1"2,-12 1,6-1,1 3,-1-1,-4 2,-7-1,-9 0,-9 0,-6 0,-3 0,0 0,-1 0,-2 0,-1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20.1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3074 1,'-58'0,"0"0,-7 0,0 0,-2 0,0 0,-4 0,0 0,3 1,1 1,5 1,3 0,4 2,3 1,-46 4,7 0,12-4,11-2,10 0,6 1,-5 1,-6-1,-4 2,-2 0,3 1,5 1,5-2,2-3,-1-2,-2-2,0 0,1 0,-1 0,0 0,0 0,2 0,6 0,4 0,5 0,0 0,1 0,3 0,1-1,2-1,0-2,-3-1,0 0,3 1,3 2,5 0,2 0,3 0,2 0,2 0,-5-2,7 3,-5-5,5 3,1-1,-5-2,2 2,-4-4,4 2,1 0,1 1,-2-1,0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23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1701 87,'-64'0,"-1"0,-7 0,-3 0,-8 0,-2 0,-3 0,-1 0,-1 1,0-2,6 0,2 0,13-1,1 1,1-3,2 0,11-1,3 0,-34-6,13-1,21 2,6 1,6 1,10 2,10 3,7 0,4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25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1 123,'75'0,"-2"0,-16 0,14-2,13-2,15-4,-45 3,1 0,1 0,0-1,7-2,0 0,-2 0,0 0,-5 0,-2 0,44-6,-21 5,-4 4,-3 3,-7 0,-3-1,-6 1,-1-1,-2 3,-2 0,0 0,-4 0,-3 0,-4 0,-4 0,-4 0,-4 0,-6 0,-2 0,-3 0,3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45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4794 0,'-58'0,"0"0,-3 0,1 0,1 0,1 0,1 0,0 0,-42 0,16 0,18 0,-6 0,0 0,-1 0,2 0,12 0,1 0,1 0,-1 0,2 0,3 0,1 0,-1 0,-2 0,-5 0,-3 0,-8 0,-3 1,-3 1,-1 1,5-1,3 0,9-2,8 0,6 0,3 0,-1 0,-3 0,-4 0,-5 0,-4 0,-3 0,-2 0,0 0,-1 0,-2 0,-1 0,0 0,6 0,6 0,5 0,7 0,2 0,4 0,3 0,1 0,4 0,3 0,0 0,0 0,-2 0,-2 0,-4 0,-4-1,-4-1,-5-1,0 1,1 2,5 0,5 0,4 0,3 0,1 0,0 0,0 0,0 0,2 0,0 0,1 0,1 0,-2 0,2 0,-1 0,0 0,1 0,1 0,-3 0,-2 0,-2 0,0 0,4 0,3 0,3 0,2 0,0 0,0 0,0 0,0 0,2 0,2 0,2 0,-7 0,6 0,-9 0,6 0,0 0,1 0,2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48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3075 49,'-92'0,"37"0,-3 0,-10 0,-3 0,-5 0,0 0,-1 0,2 0,6 0,2 0,8 0,2 0,-34 0,-1 0,0 0,-4 0,5 0,19 0,9-2,6-1,-3-2,-3 1,-8 2,-8 0,-6 2,-1 0,5 0,12 0,15 0,18 0,10 0,8 0,3 0,1-1,-6-1,4 0,-8-1,0 1,-6-1,-6 1,-1 2,0 0,0 0,2 0,2 0,1 0,0 0,0 0,-2 0,4 0,4 0,1 0,0 0,-1 0,-1 0,2 0,2 0,3-2,3 0,4 0,-2 0,1-1,-4-2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56.4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0,'44'0,"-6"0,-22 0,-1 0,1 0,-1 0,2 0,2 1,1 1,-2 0,-4 1,3 0,-5-1,8 3,-7-2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05:59.2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1701 28,'-62'-1,"-1"-1,12-2,-9-1,-9 1,0 2,-3 1,3 1,11 0,9 0,14-2,-1-1,-4 1,-4 0,2 2,3 0,5 0,6 0,4 0,3 0,-3 0,1 0,-2 0,4 0,4 0,2 0,1 0,-5 0,3 0,-1 0,1 0,-1 0,-3 0,-4 0,-3 0,-1 0,0 0,2 0,4 0,-1 0,0 0,0 0,0 0,1 0,1 0,0 0,1 0,3 0,1 0,-2 0,5 0,-6 0,5 0,-2 0,0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20:37:41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2884 42,'-50'0,"4"0,14 0,-5 0,-7 0,-5 0,1 0,0 0,6 0,4 0,4 0,4 0,-2 0,-1 0,-2 0,1 0,-3 0,-2 0,-4 0,-2 0,0 0,-1 0,2 0,4-4,5 0,5-1,4 1,1 2,2 0,-1 0,1 0,0 2,-1 0,1 0,0 0,1 0,-1 0,0 0,0 0,0 0,1 0,2 0,0 0,-1 0,3 0,-1 0,-1 0,-1 0,-1 0,0 0,1 0,-1 0,0 0,1 0,-2 0,3-1,-1-1,-1 0,0-1,-2 0,0 1,0 0,-2 1,1 1,0 0,-1 0,1 0,0 0,0 0,2 0,0 0,1 0,1 0,0 0,0 0,1 0,-2 0,2 0,-3 0,1 0,-3 0,-2 0,-1 0,0 0,3 0,0 0,1 0,1 0,-1 0,2 0,-1 0,0 0,1 0,0 0,2 0,1 2,-1 0,2 0,-2 1,0-1,2 1,0-2,3-1,1 2,-6 0,7 0,-4 0,0 0,6-1,-8 3,6-2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08:15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482 299 24575,'-6'4'0,"-6"-3"0,-6-8 0,-7-6 0,-4-4 0,1-3 0,0 1 0,2 0 0,0 0 0,-4 0 0,0-1 0,0 2 0,4 2 0,4 1 0,5 3 0,4-1 0,1 2 0,0-1 0,1 2 0,-2 3 0,-1 0 0,4 2 0,-1-1 0,1 1 0,-1-2 0,4 4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08:1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24575,'0'-10'0,"0"-4"0,0-7 0,0 0 0,0 1 0,0 2 0,0 4 0,0 0 0,0 2 0,0 2 0,0 1 0,0-1 0,0-1 0,0 1 0,0-1 0,0 2 0,0 1 0,2 1 0,2 2 0,5 5 0,5 4 0,2 2 0,3 0 0,1 1 0,3 0 0,3 1 0,1 1 0,-4-2 0,-1-3 0,-3-2 0,-1-1 0,0-1 0,-2 0 0,-2 0 0,-3 0 0,-1 0 0,-5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08:41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24575,'5'-2'0,"-1"0"0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17:56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24575,'29'0'0,"47"0"0,-11 0 0,8 0 0,-10 0 0,5 0 0,2 0 0,9 0 0,4 0 0,0 0-943,6 0 0,2 0 0,0 0 943,3 0 0,0 0 0,0 0 0,0 0 0,0 0 0,0 0-104,-2 0 1,-1 0-1,0 0 104,2 0 0,-1 0 0,1 0 0,1 0 0,2 0 0,-1 0 0,0 0 0,1 0 0,0 0 0,-21 0 0,1 0 0,-1 0 0,0 0 0,22 0 0,-1 0 0,0 0 0,-4 1 0,0 0 0,-1 0 0,-1 1 0,0 1 0,-3 0 0,-5 0 0,-2 1 0,-1 0 0,-4 1 0,-2 0 0,1 0 131,-1 0 1,1 0 0,-2 0-132,28 4 0,-2-1 0,-2 1 0,0 0 0,-2-1 0,-2 1 0,-7-1 0,-2 0 0,-1-1 0,0 0 0,-5 0 0,-1 0 684,-3 0 0,0 0-684,-2 0 0,-1 0 494,-4-1 1,1 1-495,-1 1 0,0 0 194,0 0 0,0 0-194,0 0 0,0 0 0,0 0 0,-1-1 0,-4 0 0,-1-2 0,-5 0 0,-1 0 0,40 2 0,-13-2 0,-7-2 0,-3 2 0,-1-2 0,1 3 0,-9-1 0,-8 1 0,-12 1 0,-11-2 0,-5-1 0,-4 0 0,-2-1 0,-4-1 0,-2 0 0,-3-2 0,-6 0 0,-42-4 0,-23-12 0,9 2 0,-3-3 0,-3-4 0,1-1 0,1-1 0,1 0 0,2 1 0,2 2 0,-38-14 0,15 9 0,16 5 0,14 7 0,14 5 0,14 3 0,20 3 0,21 10 0,20 10 0,12 9 0,4 5 0,-4-2 0,-6-5 0,-6-2 0,-5-5 0,-1 0 0,-2-3 0,0 0 0,-5 0 0,-5-2 0,-5 0 0,-5-2 0,-2 1 0,-2 1 0,-4 0 0,-5 1 0,-1 1 0,-3-1 0,-8 0 0,-14 0 0,-16 0 0,-19-3 0,-5-3 0,5-5 0,13-3 0,19 0 0,16 0 0,13 0 0,8 0 0,4 0 0,-1 0 0,-4-4 0,-5 3 0,-5-2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18:02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24575,'40'0'0,"54"0"0,-20 0 0,9 0-553,-8 0 0,6 0 0,3 0 553,-10 0 0,2 0 0,2 0 0,1 0-436,4 0 1,1 0 0,1 0 0,0 0 435,4 0 0,2 0 0,-1 0 0,-1 0 0,-6 0 0,-1 0 0,-1 0 0,-1 0-38,19 0 0,-3 0 1,0 0 37,-7 0 0,-1 0 0,0 0 0,-6 0 0,0 0 0,0 0 0,0 0 0,0 0 0,0 0 0,0 0 0,0-1 0,-1 1 0,-3-1 0,0 0 0,0-1-120,0 0 1,0-1 0,-1 1 119,-5-2 0,0 1 0,-1-1 0,-2 0 0,0 0 0,1 0 0,1-1 0,0 0 0,-1 0 0,25-1 0,-1 0 0,1-1 0,-1 1 358,-11 1 1,-3 1-359,-14 1 0,-4 1 1706,38-1-1706,-39 3 254,-25 0 0,-21 0 0,-6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18:0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24575,'54'0'0,"-4"0"0,7 0 0,28 0 0,8 0 0,-16 0 0,5 0 0,1 0-637,6-1 0,3 1 0,-1-1 637,-3 0 0,0-2 0,0 0 0,-5-1 0,0-2 0,-1 0 0,-5-1 0,-2-1 0,0 0 58,-6 0 0,-2-1 0,1 1-58,31-3 0,-1 0 0,-6 1 0,-1 0 0,-4 1 0,1 0 0,0-1 0,1 1 0,-1 0 0,1 0 0,0 3 0,0 0 0,2 2 0,-1 0 0,0 0 0,-2 1 0,-3-1 0,-1 0 210,-4-1 0,-2 0-210,-6-1 0,-1 1 0,-6 0 0,-2 1 0,-4 1 0,-1 0 481,-4 1 0,0 1-481,43-1 355,-10 2-355,-13 0 0,-15 0 0,-14 0 0,-11 0 0,-7 0 0,-6 0 0,-2 0 0,-1 0 0,-5-1 0,-5 0 0,-4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13:3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24575,'0'28'0,"0"10"0,0 13 0,3 18 0,7 17 0,-2-37 0,1 2 0,2 7 0,2 1 0,1 9 0,0 1 0,-1 1 0,0-1 0,-2-1 0,-2-2 0,-1-4 0,-2-1 0,-2-6 0,-1-1 0,0 3 0,-2 0 0,1 0 0,-1 0 0,-1 0 0,0 0 0,1-3 0,-2 1 0,1-2 0,0-1 0,1 3 0,-2 0 0,1 0 0,0 0 0,-2 2 0,1-1 0,-1-1 0,-1 0 0,0-3 0,0 0 0,-2 45 0,0-10 0,0-12 0,0-15 0,0-16 0,0-13 0,0-8 0,3-4 0,-2-3 0,2 0 0,-1-3 0,1-1 0,2-1 0,0-1 0,-1-2 0,-2 0 0,-2-3 0,-3-2 0,-2-4 0,-3-1 0,-9-7 0,-3-7 0,-2-5 0,2-6 0,6 3 0,4 3 0,2 1 0,5 4 0,2 2 0,2 2 0,0 3 0,-1 0 0,1 2 0,1 4 0,12 13 0,2 2 0,13 10 0,-1-4 0,5 1 0,0-2 0,-2-5 0,-5-3 0,-8-3 0,-2-1 0,-4 1 0,2-2 0,0-1 0,-3 1 0,1 0 0,-4-1 0,0 3 0,0-2 0,0 3 0,1-1 0,0 1 0,-1 1 0,1-2 0,1 1 0,1-3 0,2-1 0,0-2 0,0-1 0,3-2 0,1-5 0,1-3 0,1-2 0,0-1 0,0 0 0,-1 0 0,-1-1 0,-2 3 0,-1-1 0,0 3 0,1 2 0,1 0 0,0 1 0,-1-1 0,2-1 0,-5 4 0,-5-1 0,-1 4 0,-5-1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1:19:41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 0 24575,'0'49'0,"0"11"0,-3-8 0,-1 6 0,-4 6 0,-2 3 0,-4 4 0,-3 0 0,-2 1 0,-3-2 0,1-12 0,-2-3 0,1-2 0,1 0 0,1-4 0,0-2 0,-14 39 0,4-5 0,2-6 0,2-3 0,1-5 0,2-8 0,4-9 0,1-6 0,3-6 0,2-5 0,-1-7 0,2-5 0,2-2 0,2-1 0,2-1 0,2-1 0,-1-2 0,3-4 0,-1-1 0,1-3 0,-1-2 0,-1-6 0,-1-12 0,-5-15 0,-9-16 0,-3-9 0,-3-3 0,4 8 0,6 13 0,6 15 0,5 13 0,3 11 0,5 8 0,2 4 0,5 7 0,2 5 0,2 3 0,0-1 0,-5-5 0,-2-3 0,-2-3 0,-2-2 0,1-2 0,-1-2 0,1-2 0,1 0 0,-2 0 0,2-2 0,-2-1 0,1-2 0,0 1 0,-1-2 0,2 0 0,1-2 0,1-2 0,2-3 0,3-6 0,3-7 0,7-8 0,5-6 0,5-3 0,2 0 0,-3 3 0,-3 7 0,-3 4 0,-2 6 0,-3 4 0,-1 5 0,-4 3 0,-2 1 0,-7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06:00:11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0,'66'0,"0"0,-8 0,8 0,2 0,6 0,4 0,-3 0,-2 0,-5 0,-5 0,-5 0,-8 0,-5 0,-4 0,0 0,-1 0,2 0,2 0,2 0,1 0,3 0,3 0,1 0,1 0,2 0,1 2,0 1,2 2,-2 1,1 0,1-1,-1-2,5-2,1-1,6 0,7 0,3 0,3 0,1 0,-3 0,-2 0,-2 0,-4 0,-3 0,0 0,1 0,5 0,3 0,0 0,-5 0,-3 0,-6 0,-3 0,-3 0,0 0,-2 0,0 0,-2 0,-2 0,4 0,2 1,2 2,2 1,-3-2,-4 0,-7 0,-6 0,-3 3,3 0,0-2,-2 1,-1-1,-6 1,-1 1,-1-2,-5 2,0-3,-4 1,0 0,-1-1,-2 1,0-1,-2-2,-1 0,5 3,-11-3,1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06:00:33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1,'80'0,"-4"0,-9 0,2 0,-1 0,-6 0,-9 0,-10 0,-5 0,-3 0,-2 0,2 2,1 1,2-1,1 0,2-2,2 0,2 0,1 0,0 0,-2 1,-1 2,-3-1,-5 2,-2 0,1-2,-2 1,0 0,-1-1,-1 1,-1-1,2-2,2 0,-1 0,3 0,1 0,-2 0,0 0,0 0,1 0,-1 0,-2 0,-1 0,-2 0,3 0,1 0,0 0,-1 0,-3 0,0 0,-2 0,0 0,-2 0,-2 0,0 0,0 0,-1 0,2 0,-1 0,0 0,2 0,-1 0,2 0,1 0,2 0,0 0,2 0,0 0,0 0,2 0,-1 0,0 0,1 0,-1 0,1 0,0 0,-3 0,-3 0,-1 0,0 0,-2 0,2 0,-3 0,1 0,-1 0,0 1,1 2,-2-1,2 1,0-3,1 0,0 0,2 0,0 0,2 0,0 0,1 0,0 0,1 0,-1 0,-1 0,-2 0,0 0,0 0,-3 0,3 0,-3 0,-2 0,1 0,-2 0,0 0,-1 0,-2 0,1 0,-1 0,0 0,0 0,0 0,0 0,1 0,0 0,0 0,1 0,2 0,1 0,1 0,0 0,2 0,-3 0,2 0,0 0,0 0,1 0,0 0,2 0,-1 0,-1 0,-1 0,-2 0,0 0,-2 0,-1 0,-2 0,1 0,-1 0,2 0,2 0,-1 0,0 0,-2 0,1 0,2 0,3 0,2 0,1 0,2 0,0-2,-1 0,1-1,0 1,-3 2,-1-2,-1 0,-1-1,0 1,-3 2,0 0,-1 0,2 0,-1 0,-1 0,-1 0,-1 0,0 0,0 0,0 0,1 0,-1 0,0 0,1 0,-1 0,0 0,1 0,-1 0,0 0,0 0,1 0,-1 0,0-2,2-1,1 1,1 0,1 2,1 0,0 0,1 0,-2 0,-2 0,2 0,0 0,-2-2,0-1,-1 1,1 0,0 2,0 0,-2 0,0 0,2 0,0 0,0 0,-1 0,-1 0,-1 0,-2 0,0 0,-1 0,1 0,0 0,7 0,-5 0,4 0,-5 0,-2 0,2 0,1 0,1 0,-1 0,0 0,-2 0,-1 0,0 0,1 0,3 0,-1 0,-1 0,-1 0,3 0,-4 0,5 0,-5 0,-1 0,5 0,-5 0,2 0,3 0,-5 0,7 0,-4 0,-1 0,1 0,0 0,-4 0,9 0,-10 0,9 0,-7 0,-1 0,7 0,-7 0,4 0,-1 0,0 11,4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06:00:41.5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52,'94'0,"3"0,-15 0,2 0,-3 0,-7 0,-6 0,-7 0,-7 0,-3 0,-1 0,2 0,1-2,-1-3,-3 0,-1 0,-1 3,-3 2,-2 0,-2 0,3 0,5 0,1 0,2 0,0-1,0-2,5 0,0-2,-4 0,-3 2,-6 1,-3-1,0 1,0-1,4 1,3 2,1 0,0 0,-2 0,-2 0,0 0,-4 0,-2 0,-2 0,-1 0,1 0,-2 2,0 1,-2-1,0 0,-2-2,3 0,-1 0,0 0,-2 0,-3 0,1 0,-2 1,1 2,-2 1,-2 2,-2 0,-2 0,-1 1,0-2,0-1,0-2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01:2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24575,'15'0'0,"25"0"0,44 0 0,-19 0 0,7 0 0,21 0 0,7 0 0,-24 0 0,2 0 0,2 0-308,4 0 0,1 0 1,1 0 307,-1 0 0,-1 0 0,1 0 0,-2 0 0,1 0 0,-2 0 0,-5 0 0,0 0 0,-1 0 0,-3 0 0,0 0 0,-1 0 0,-3 0 0,0 0 0,-1 0 0,28 0 0,0 0 0,3 0 0,1 0 0,-1 0 0,1 0 0,-29 0 0,-1 0 0,1 0 0,-3 0 0,0 0 0,-1 0-21,31 0 0,-2 0 21,-1 0 0,-1 0 0,-5 2 0,-1 1 0,1 0 0,-1 2 0,-6 1 0,-4 1 0,-8 1 0,-3 1 0,-11-2 0,-4 0 0,25 6 0,-20-3 686,-15-1-686,-7-2 279,-6 0-279,-5-1 0,-2 0 0,-12-2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01:23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24575,'40'0'0,"30"0"0,-12 0 0,6 0 0,25 0 0,7 0 0,-19 0 0,4 0 0,1 0-557,9 0 1,1 0 0,1 0 556,4 0 0,0 0 0,0 0 0,0 0 0,0 0 0,0 0 0,-2 0 0,0 0 0,-1 0 0,-2 0 0,0 0 0,-1 0 0,-3 0 0,0 0 0,-2 0 0,-2 0 0,-2 0 0,1 0-133,-1 0 1,0 0-1,0 0 133,1 0 0,1 0 0,0 0 0,0 0 0,-1-1 0,1 0 0,-1-1 0,0 1 0,-1-1 0,-2 1 0,-1-1 0,-1 1 0,-4 0 0,0-1 0,-1 1 0,0 1 0,-1 0 0,-2 0-3,29 0 0,-2 0 3,-9 0 0,-2 0 0,-8 0 0,-3 0 0,-9 0 0,-3 0 605,-6 0 1,-2 0-606,40 0 855,-13 0-855,-22 0 7,-17 0-7,-19-2 0,-13-2 0,-7 1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6:02:0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2 24575,'-13'-1'0,"-8"6"0,-15 13 0,-20 24 0,20-11 0,-2 5 0,-5 7 0,-1 4 0,-5 4 0,-1 3 0,-1 3 0,0 2 0,1 3 0,2 1 0,0 1 0,3 1 0,3 1 0,3 0 0,2-1 0,2 1 0,1-1 0,0 1 0,3 1 0,0 1 0,1 2 0,1 2 0,1 1 0,0 2 0,0 6 0,0 2 0,0-1 0,0 0 0,-1 0 0,1 0 0,-4 4 0,-1 1 0,0 0 0,-1 1 0,-1 4 0,0 2-221,10-26 0,0 2 1,0 1 220,1 3 0,0 1 0,1 1 0,1-2 0,1 1 0,1 0 0,0 0 0,0 0 0,2-1 0,2-5 0,1-1 0,1-2-16,-4 25 1,2-2 15,2-3 0,4-1 0,2-8 0,3-2 0,2-3 0,1-2 0,2 0 0,0 0 0,0-2 0,0 0 330,0-2 1,0 0-331,0-6 0,0-2 32,0 41-32,0-19 0,0-16 0,0-6 0,0-6 0,1-2 0,1-5 0,1-7 0,-1-4 0,0-8 0,-2-4 0,0-4 0,0-5 0,0-1 0,-2-8 0,-1-7 0,-5-10 0,-4-10 0,-4-4 0,-4-4 0,1 0 0,0 3 0,2 2 0,0 4 0,3 3 0,3 4 0,5 5 0,5 3 0,6 8 0,7 6 0,3 6 0,6 7 0,1 2 0,2 0 0,0-1 0,-3-4 0,-2-3 0,-6-3 0,-3-3 0,-3-2 0,-1-2 0,0-1 0,3 0 0,0-1 0,0-1 0,-1-1 0,0 0 0,-1-2 0,-1-1 0,0-5 0,0-6 0,2-5 0,1-1 0,3-2 0,2 3 0,3 2 0,-1 0 0,0 1 0,0 2 0,0-1 0,0 3 0,-1 3 0,-3 2 0,-1 3 0,-3 1 0,-3 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20:22:2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1681 24575,'-5'-7'0,"2"-10"0,3-21 0,0-35 0,0-26 0,0 43 0,0-1 0,0-7 0,0-1 0,0 1 0,0 0 0,0-3 0,0 0 0,0 4 0,1 2 0,2 9 0,1 2 0,10-32 0,12 8 0,14-5 0,11-5 0,-24 38 0,0 1 0,20-35 0,-10 15 0,-11 18 0,-5 15 0,-4 10 0,-3 6 0,-2 2 0,-1 2 0,-3 4 0,1 2 0,-4 3 0,-11 2 0,-10 1 0,-12 3 0,-11 3 0,-15 9 0,-8 4 0,-3 0 0,6-3 0,17-9 0,7-4 0,9-3 0,4 0 0,2 2 0,6 2 0,7 0 0,9 0 0,13-2 0,12-2 0,16 0 0,9 0 0,5 0 0,-3 0 0,-8 0 0,-10 0 0,-8 0 0,-4 0 0,-3 0 0,0 0 0,-4 0 0,-2 0 0,-2 0 0,-2 0 0,-1 0 0,-1 0 0,-1 2 0,-4 7 0,-1 8 0,-3 13 0,0 22 0,0 9 0,0 3 0,0-5 0,0-14 0,0-7 0,0-7 0,0-7 0,2-9 0,-2-6 0,1-5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EEFB-0CF7-1FA2-71E9-D84AB28C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4AB38-D141-678D-0073-0BB206FD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51A27-CDAB-BEAC-FCF3-F1A870F3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E63A9-B85B-1CEA-4EC5-C2A3DD7D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610D-A988-4BF8-5FD4-E3090CA8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5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46E7-3897-EEA6-7B95-7B4830E2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DFF8-506E-20D3-36DB-6C62A15E6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6A32-580F-64D9-25A3-77F067DD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60915-BF42-4290-F6DD-FB0B787E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187C6-425E-D49B-AF49-2576F14E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5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3FF8E-3B54-4743-591F-8B81B0E4A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EC86F-7FAA-7AFD-7503-2419CD0B0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DD9E-5C00-1927-601C-99AAE530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A028C-1CED-8B66-C1C0-AF5DB6F9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794F-C018-3CA9-E93C-792D0CED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FB72-088C-9985-23CC-4BDE65E4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84E3-FAC5-3BBA-C605-D43D708C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752D2-25E9-FACA-4EC3-1881408C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8DB66-4539-C91C-50B0-1455FC8B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3B121-DC0C-8D51-59C6-4FADBE6D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4C38-8F38-0120-0C80-EEA0424C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7E54B-BFD9-46BA-67F5-A7F478C0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B7DF6-9DCA-69DA-F050-7E9DE32B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FFAB0-A589-34A0-23E9-4B39A0F3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6FA0-76A6-2A01-927C-868CC262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3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7B50-2CAF-C95A-B10A-42E6AB18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EBB7-CB38-D42D-B518-D8339F3EE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27246-C795-B391-749A-298E5B755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029E4-49FA-9F4E-4317-CBF50B4B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3C8D8-4BC4-6A3C-0432-72F59F6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39FDC-23D6-C216-7AFE-44037914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BA3B-0DBE-A4B1-2DB9-C0AA0CB8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3A0E4-0ED2-A8AC-145B-FEE0DFC6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E09D-B7F1-AA6E-BF1C-9D3D1A6B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8260F-DD8C-9268-D421-4BECF9B9F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2FF27-4572-0527-79E7-230FE7E0B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F858B-9A50-AEF7-5D0B-3B2EB722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38931-BAC1-4500-DF80-BB53D282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165C8-F263-EB0D-DF60-C7CF4D35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5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F46F-2DEA-7203-B3E4-843B38CE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C2061-1034-711E-1782-70350D88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08F0F-E16A-B27B-6876-BC2DB079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F3F53-C828-5C9C-B2DD-CAE3B133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3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035F1-5105-6139-4C03-809689DC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C4160-9B17-D6E0-FA98-8D9D3B85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05E18-00C4-1CBC-0B11-7B276008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0C53-14D1-2AFA-4D15-6A98134E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A6AD-18D5-655B-E15F-9C65CEF9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D77A0-8E69-8D1F-C1F7-47E2BDC54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60EC2-C29A-D5AC-9C1B-6D1A037A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B0D77-3DB5-BE82-4C70-222FE832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3C482-8EE8-1EBC-2F56-90279A5C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5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A4FC-4834-3420-36B6-A9D4F303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B9C-5EB3-6183-AD35-C9D2C50CA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3A361-1E66-2660-BC56-7958ED17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6E4C1-6E04-7642-1D7F-8BF3F3EE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45F8-BDBC-4E13-1E6F-C48AA278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0E6A1-19F1-48F3-ADA8-6D547EFD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49457-A437-E052-BFBA-EAD054F4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9A617-BFAC-55A3-808D-FAAE818E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18EF8-BF17-EBF9-B5FF-06A528967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734DDB-6B8E-FD4B-8E55-0F1D1162359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2B21-4A27-E4DD-D78F-0CC345E00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5DF42-5D04-6973-1D16-AB973A2EC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42F84-FC99-A341-85F6-65D9482D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4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customXml" Target="../ink/ink2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customXml" Target="../ink/ink24.xml"/><Relationship Id="rId10" Type="http://schemas.openxmlformats.org/officeDocument/2006/relationships/customXml" Target="../ink/ink26.xml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customXml" Target="../ink/ink2.xml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5.png"/><Relationship Id="rId4" Type="http://schemas.openxmlformats.org/officeDocument/2006/relationships/customXml" Target="../ink/ink3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customXml" Target="../ink/ink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2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42.png"/><Relationship Id="rId18" Type="http://schemas.openxmlformats.org/officeDocument/2006/relationships/customXml" Target="../ink/ink19.xml"/><Relationship Id="rId3" Type="http://schemas.openxmlformats.org/officeDocument/2006/relationships/image" Target="../media/image37.png"/><Relationship Id="rId21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customXml" Target="../ink/ink16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41.png"/><Relationship Id="rId24" Type="http://schemas.openxmlformats.org/officeDocument/2006/relationships/customXml" Target="../ink/ink22.xml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customXml" Target="../ink/ink15.xml"/><Relationship Id="rId19" Type="http://schemas.openxmlformats.org/officeDocument/2006/relationships/image" Target="../media/image45.png"/><Relationship Id="rId4" Type="http://schemas.openxmlformats.org/officeDocument/2006/relationships/customXml" Target="../ink/ink12.xml"/><Relationship Id="rId9" Type="http://schemas.openxmlformats.org/officeDocument/2006/relationships/image" Target="../media/image40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6FC89EED-FB5B-2C96-AC50-A8BA7DF3C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0DB3E-51E9-218E-C7BE-8B1BD1EED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Understanding Productivity and Turnover in Remote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6C312-DE0B-4056-C91C-8F67A1B5C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SDM Group A: Sam, Robert, Chelsea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B23D-A1F5-9BFF-93D1-E551C8A4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Linear Regression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4A897-98A9-48C9-53AF-044D43DF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52953"/>
            <a:ext cx="7492756" cy="504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8D7E6-F846-C8DC-BCD3-4F7B59BBEA8A}"/>
              </a:ext>
            </a:extLst>
          </p:cNvPr>
          <p:cNvSpPr txBox="1"/>
          <p:nvPr/>
        </p:nvSpPr>
        <p:spPr>
          <a:xfrm>
            <a:off x="8600303" y="824373"/>
            <a:ext cx="309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**Both pass Shapiro-wilk test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2D8BF2-0993-2496-795D-1E865C4FB8D6}"/>
                  </a:ext>
                </a:extLst>
              </p14:cNvPr>
              <p14:cNvContentPartPr/>
              <p14:nvPr/>
            </p14:nvContentPartPr>
            <p14:xfrm>
              <a:off x="1236094" y="3869630"/>
              <a:ext cx="2687040" cy="17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2D8BF2-0993-2496-795D-1E865C4FB8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095" y="3860611"/>
                <a:ext cx="2704678" cy="19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5257BD-FDC7-93EE-19BA-0E8F4D68C82B}"/>
                  </a:ext>
                </a:extLst>
              </p14:cNvPr>
              <p14:cNvContentPartPr/>
              <p14:nvPr/>
            </p14:nvContentPartPr>
            <p14:xfrm>
              <a:off x="4950214" y="2729870"/>
              <a:ext cx="185220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5257BD-FDC7-93EE-19BA-0E8F4D68C8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1216" y="2720870"/>
                <a:ext cx="1869837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159EBD-46EC-DD16-E445-E378C1342312}"/>
                  </a:ext>
                </a:extLst>
              </p14:cNvPr>
              <p14:cNvContentPartPr/>
              <p14:nvPr/>
            </p14:nvContentPartPr>
            <p14:xfrm>
              <a:off x="4898014" y="5193350"/>
              <a:ext cx="1645920" cy="90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159EBD-46EC-DD16-E445-E378C13423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9014" y="5184350"/>
                <a:ext cx="1663560" cy="107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A5E5095A-8ACE-FE1F-15A3-934ACB4AD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293732" y="1424510"/>
            <a:ext cx="4125868" cy="4890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BCDBA1-0D3D-98EA-9486-35A220ED3C64}"/>
              </a:ext>
            </a:extLst>
          </p:cNvPr>
          <p:cNvSpPr txBox="1"/>
          <p:nvPr/>
        </p:nvSpPr>
        <p:spPr>
          <a:xfrm>
            <a:off x="2176059" y="2472381"/>
            <a:ext cx="1978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Roughly horizontal line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0872E5-DEAD-A28A-82CB-437F572FCD99}"/>
                  </a:ext>
                </a:extLst>
              </p14:cNvPr>
              <p14:cNvContentPartPr/>
              <p14:nvPr/>
            </p14:nvContentPartPr>
            <p14:xfrm>
              <a:off x="3298174" y="2811230"/>
              <a:ext cx="176400" cy="999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0872E5-DEAD-A28A-82CB-437F572FCD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9174" y="2802227"/>
                <a:ext cx="194040" cy="101700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93438F1-4ACF-A05F-E412-DE2E29A30272}"/>
              </a:ext>
            </a:extLst>
          </p:cNvPr>
          <p:cNvSpPr txBox="1"/>
          <p:nvPr/>
        </p:nvSpPr>
        <p:spPr>
          <a:xfrm>
            <a:off x="5364626" y="1413689"/>
            <a:ext cx="1790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Constant variance again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04FEF35-27D7-C77C-213A-C4BC02990163}"/>
                  </a:ext>
                </a:extLst>
              </p14:cNvPr>
              <p14:cNvContentPartPr/>
              <p14:nvPr/>
            </p14:nvContentPartPr>
            <p14:xfrm>
              <a:off x="6339094" y="1728710"/>
              <a:ext cx="237600" cy="617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04FEF35-27D7-C77C-213A-C4BC029901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0094" y="1719715"/>
                <a:ext cx="255240" cy="634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10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A8A8-BD3B-72AE-D726-0ACA9B85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Interpretation: </a:t>
            </a:r>
          </a:p>
        </p:txBody>
      </p:sp>
      <p:pic>
        <p:nvPicPr>
          <p:cNvPr id="8" name="Picture 7" descr="Angled shot of pen on a graph">
            <a:extLst>
              <a:ext uri="{FF2B5EF4-FFF2-40B4-BE49-F238E27FC236}">
                <a16:creationId xmlns:a16="http://schemas.microsoft.com/office/drawing/2014/main" id="{519F4A12-126E-C21F-5192-58A6EE0A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8" r="43664" b="-1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6EECF-89B5-0462-9186-0E881CBF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1700"/>
              <a:t>Productivity output has a strong positive linear relationship with performance rating and sleep hours. This relationship is statistically significant. </a:t>
            </a:r>
          </a:p>
          <a:p>
            <a:r>
              <a:rPr lang="en-US" sz="1700"/>
              <a:t>Adding </a:t>
            </a:r>
            <a:r>
              <a:rPr lang="en-US" sz="1700" err="1"/>
              <a:t>sleep_hours_avg</a:t>
            </a:r>
            <a:r>
              <a:rPr lang="en-US" sz="1700"/>
              <a:t> improves the simple model by helping to explain some additional variance in productivity.</a:t>
            </a:r>
          </a:p>
          <a:p>
            <a:r>
              <a:rPr lang="en-US" sz="1700"/>
              <a:t>Adding the interaction term does NOT help the model.</a:t>
            </a:r>
            <a:br>
              <a:rPr lang="en-US" sz="1700"/>
            </a:br>
            <a:r>
              <a:rPr lang="en-US" sz="1700"/>
              <a:t>It contributes essentially no improvement in predicting productivity.</a:t>
            </a:r>
          </a:p>
          <a:p>
            <a:r>
              <a:rPr lang="en-US" sz="1700"/>
              <a:t>These two predictors explain about 88% of the variation in productivity. The model is also statistically valid: linearity, normality, and independence (different people sampled) assumptions all hold.</a:t>
            </a:r>
          </a:p>
        </p:txBody>
      </p:sp>
    </p:spTree>
    <p:extLst>
      <p:ext uri="{BB962C8B-B14F-4D97-AF65-F5344CB8AC3E}">
        <p14:creationId xmlns:p14="http://schemas.microsoft.com/office/powerpoint/2010/main" val="426016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3231-287F-88D4-2390-C57B56D4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381" y="1040860"/>
            <a:ext cx="6273793" cy="133847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Generalized Linear Model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A67C2-26A9-EBAC-9561-C30C8EECAAC5}"/>
              </a:ext>
            </a:extLst>
          </p:cNvPr>
          <p:cNvSpPr txBox="1"/>
          <p:nvPr/>
        </p:nvSpPr>
        <p:spPr>
          <a:xfrm>
            <a:off x="5448789" y="2722860"/>
            <a:ext cx="60852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/>
              <a:t>Is the employee in a high turnover group?</a:t>
            </a:r>
          </a:p>
          <a:p>
            <a:pPr marL="285750" indent="-285750">
              <a:buFont typeface="Wingdings"/>
              <a:buChar char="§"/>
            </a:pP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/>
              <a:t>Since the outcome of '</a:t>
            </a:r>
            <a:r>
              <a:rPr lang="en-US" err="1"/>
              <a:t>is_high_turnover</a:t>
            </a:r>
            <a:r>
              <a:rPr lang="en-US"/>
              <a:t>'  is 0 or 1, we used GLM</a:t>
            </a:r>
          </a:p>
          <a:p>
            <a:pPr marL="285750" indent="-285750">
              <a:buFont typeface="Wingdings"/>
              <a:buChar char="§"/>
            </a:pP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/>
              <a:t>Two Main Predictors (Work Life Balance Ratio &amp; Salary)</a:t>
            </a:r>
          </a:p>
        </p:txBody>
      </p:sp>
      <p:pic>
        <p:nvPicPr>
          <p:cNvPr id="4" name="Picture 3" descr="A black cartoon character pointing at a white sign&#10;&#10;AI-generated content may be incorrect.">
            <a:extLst>
              <a:ext uri="{FF2B5EF4-FFF2-40B4-BE49-F238E27FC236}">
                <a16:creationId xmlns:a16="http://schemas.microsoft.com/office/drawing/2014/main" id="{3040F9E9-178E-D985-D69A-74274DF77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1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350" y="513687"/>
            <a:ext cx="4983193" cy="61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CC95-D6DA-744C-6F66-27B69E32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27" y="507193"/>
            <a:ext cx="3502617" cy="1015597"/>
          </a:xfrm>
        </p:spPr>
        <p:txBody>
          <a:bodyPr>
            <a:noAutofit/>
          </a:bodyPr>
          <a:lstStyle/>
          <a:p>
            <a:pPr lvl="1"/>
            <a:r>
              <a:rPr lang="en-US" sz="3600">
                <a:latin typeface="+mj-lt"/>
                <a:ea typeface="+mj-lt"/>
                <a:cs typeface="+mj-lt"/>
              </a:rPr>
              <a:t>Logistic Models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A033D-860F-971E-525D-3D473090AAE4}"/>
              </a:ext>
            </a:extLst>
          </p:cNvPr>
          <p:cNvSpPr txBox="1"/>
          <p:nvPr/>
        </p:nvSpPr>
        <p:spPr>
          <a:xfrm>
            <a:off x="475184" y="2122245"/>
            <a:ext cx="49653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" lvl="2" algn="ctr"/>
            <a:r>
              <a:rPr lang="en-US" b="1">
                <a:ea typeface="+mn-lt"/>
                <a:cs typeface="+mn-lt"/>
              </a:rPr>
              <a:t>Simple Model</a:t>
            </a:r>
            <a:r>
              <a:rPr lang="en-US">
                <a:ea typeface="+mn-lt"/>
                <a:cs typeface="+mn-lt"/>
              </a:rPr>
              <a:t>: Only considers Work Life Balance </a:t>
            </a:r>
            <a:endParaRPr lang="en-US"/>
          </a:p>
        </p:txBody>
      </p:sp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400833E5-6F9E-92D1-D688-A3C6F818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6" y="3121644"/>
            <a:ext cx="5491253" cy="2029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A2041-5555-2449-78B7-CB90A8F1BF2F}"/>
              </a:ext>
            </a:extLst>
          </p:cNvPr>
          <p:cNvSpPr txBox="1"/>
          <p:nvPr/>
        </p:nvSpPr>
        <p:spPr>
          <a:xfrm>
            <a:off x="6392075" y="367475"/>
            <a:ext cx="4965305" cy="640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" lvl="1" indent="-57150" algn="ctr"/>
            <a:r>
              <a:rPr lang="en-US" b="1">
                <a:ea typeface="+mn-lt"/>
                <a:cs typeface="+mn-lt"/>
              </a:rPr>
              <a:t>Reduced Model</a:t>
            </a:r>
            <a:r>
              <a:rPr lang="en-US">
                <a:ea typeface="+mn-lt"/>
                <a:cs typeface="+mn-lt"/>
              </a:rPr>
              <a:t>: Uses Work Life Balance and Salary</a:t>
            </a:r>
            <a:endParaRPr lang="en-US"/>
          </a:p>
        </p:txBody>
      </p:sp>
      <p:pic>
        <p:nvPicPr>
          <p:cNvPr id="8" name="Picture 7" descr="A black text with white text&#10;&#10;AI-generated content may be incorrect.">
            <a:extLst>
              <a:ext uri="{FF2B5EF4-FFF2-40B4-BE49-F238E27FC236}">
                <a16:creationId xmlns:a16="http://schemas.microsoft.com/office/drawing/2014/main" id="{4A13F0B6-0853-2B98-4B57-48F45E27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55" y="1144051"/>
            <a:ext cx="5980570" cy="2296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0D2A7-7E85-24A6-E794-81A15E7BA6B5}"/>
              </a:ext>
            </a:extLst>
          </p:cNvPr>
          <p:cNvSpPr txBox="1"/>
          <p:nvPr/>
        </p:nvSpPr>
        <p:spPr>
          <a:xfrm>
            <a:off x="6624549" y="3686694"/>
            <a:ext cx="49653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" lvl="1" indent="-57150" algn="ctr"/>
            <a:r>
              <a:rPr lang="en-US" b="1">
                <a:ea typeface="+mn-lt"/>
                <a:cs typeface="+mn-lt"/>
              </a:rPr>
              <a:t>Full Model</a:t>
            </a:r>
            <a:r>
              <a:rPr lang="en-US">
                <a:ea typeface="+mn-lt"/>
                <a:cs typeface="+mn-lt"/>
              </a:rPr>
              <a:t>: Uses Work Life Balance, Salary &amp; its Interaction</a:t>
            </a:r>
            <a:endParaRPr lang="en-US"/>
          </a:p>
        </p:txBody>
      </p:sp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9050D2B-8807-456B-5EB9-9F518FE9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53" y="4441717"/>
            <a:ext cx="5825587" cy="21849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76F3C6-A0EF-B72F-444F-379B85B8F2CC}"/>
              </a:ext>
            </a:extLst>
          </p:cNvPr>
          <p:cNvCxnSpPr/>
          <p:nvPr/>
        </p:nvCxnSpPr>
        <p:spPr>
          <a:xfrm flipH="1">
            <a:off x="5786034" y="-1"/>
            <a:ext cx="64575" cy="685800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280FD2-2F18-9913-11BF-37AE7C831705}"/>
              </a:ext>
            </a:extLst>
          </p:cNvPr>
          <p:cNvCxnSpPr>
            <a:cxnSpLocks/>
          </p:cNvCxnSpPr>
          <p:nvPr/>
        </p:nvCxnSpPr>
        <p:spPr>
          <a:xfrm flipH="1" flipV="1">
            <a:off x="5850609" y="3603355"/>
            <a:ext cx="6328475" cy="3874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5EDD-9D30-1F8E-D2B2-491296C2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86" y="365125"/>
            <a:ext cx="10515600" cy="1325563"/>
          </a:xfrm>
        </p:spPr>
        <p:txBody>
          <a:bodyPr/>
          <a:lstStyle/>
          <a:p>
            <a:r>
              <a:rPr lang="en-US"/>
              <a:t>Comparison of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6D3E4-745F-3CC4-0D16-2ACFC061D71E}"/>
              </a:ext>
            </a:extLst>
          </p:cNvPr>
          <p:cNvSpPr txBox="1"/>
          <p:nvPr/>
        </p:nvSpPr>
        <p:spPr>
          <a:xfrm>
            <a:off x="232475" y="1691897"/>
            <a:ext cx="586352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/>
              <a:t>Deviance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 sz="1600"/>
              <a:t>Measure how wrong the model is overall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The lower the Deviance, the better the fit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Works with modeling probability.</a:t>
            </a:r>
          </a:p>
          <a:p>
            <a:pPr marL="285750" indent="-285750">
              <a:buFont typeface="Wingdings"/>
              <a:buChar char="§"/>
            </a:pPr>
            <a:endParaRPr lang="en-US" sz="1600">
              <a:ea typeface="+mn-lt"/>
              <a:cs typeface="+mn-lt"/>
            </a:endParaRPr>
          </a:p>
          <a:p>
            <a:pPr algn="ctr"/>
            <a:r>
              <a:rPr lang="en-US" sz="1600" b="1" u="sng">
                <a:ea typeface="+mn-lt"/>
                <a:cs typeface="+mn-lt"/>
              </a:rPr>
              <a:t>AIC (Akaike Information Criterion)</a:t>
            </a:r>
            <a:endParaRPr lang="en-US" sz="1600"/>
          </a:p>
          <a:p>
            <a:pPr marL="285750" indent="-285750">
              <a:buFont typeface="Wingdings"/>
              <a:buChar char="§"/>
            </a:pPr>
            <a:r>
              <a:rPr lang="en-US" sz="1600"/>
              <a:t>Balances how well the model fits and how many extra predictors were used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The lower the AIC, the better the model</a:t>
            </a:r>
          </a:p>
          <a:p>
            <a:endParaRPr lang="en-US" sz="1600"/>
          </a:p>
          <a:p>
            <a:pPr algn="ctr"/>
            <a:r>
              <a:rPr lang="en-US" sz="1600" b="1" u="sng"/>
              <a:t>Likelihood Ratio Test 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LRT looks at how much the fit improved when pieces are added</a:t>
            </a:r>
          </a:p>
          <a:p>
            <a:pPr algn="ctr"/>
            <a:endParaRPr lang="en-US" sz="1600" b="1" u="sng"/>
          </a:p>
          <a:p>
            <a:pPr algn="ctr"/>
            <a:r>
              <a:rPr lang="en-US" sz="1600" b="1" u="sng"/>
              <a:t>Chi-Squared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Big Chi-Squared &amp; Small p-value = bigger model is better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Small Chi-Squared &amp; large p-value = the bigger model isn't worth it.</a:t>
            </a:r>
          </a:p>
          <a:p>
            <a:endParaRPr lang="en-US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22EABA0-AD95-6102-8657-3B482F8B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71" y="1951254"/>
            <a:ext cx="4876639" cy="12377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7DEA8-E2C7-3777-85C3-8ABB8BA287D4}"/>
              </a:ext>
            </a:extLst>
          </p:cNvPr>
          <p:cNvSpPr/>
          <p:nvPr/>
        </p:nvSpPr>
        <p:spPr>
          <a:xfrm>
            <a:off x="6276813" y="2570134"/>
            <a:ext cx="5450236" cy="32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E95094-0FC4-B039-9BD6-AF45F28E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67" y="3956669"/>
            <a:ext cx="5954740" cy="165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C5CD2-212A-074C-CC78-95171385A123}"/>
              </a:ext>
            </a:extLst>
          </p:cNvPr>
          <p:cNvSpPr/>
          <p:nvPr/>
        </p:nvSpPr>
        <p:spPr>
          <a:xfrm>
            <a:off x="6276813" y="4881966"/>
            <a:ext cx="4429932" cy="167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0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6A7C-D367-9607-7436-0D5C5BBC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61" y="197227"/>
            <a:ext cx="8552481" cy="1338478"/>
          </a:xfrm>
        </p:spPr>
        <p:txBody>
          <a:bodyPr>
            <a:normAutofit/>
          </a:bodyPr>
          <a:lstStyle/>
          <a:p>
            <a:r>
              <a:rPr lang="en-US"/>
              <a:t>Graphics</a:t>
            </a:r>
            <a:br>
              <a:rPr lang="en-US"/>
            </a:br>
            <a:r>
              <a:rPr lang="en-US" sz="1800">
                <a:latin typeface="Aptos"/>
              </a:rPr>
              <a:t>The following plots visualize the relationships we are inspecting)</a:t>
            </a:r>
            <a:endParaRPr lang="en-US"/>
          </a:p>
        </p:txBody>
      </p:sp>
      <p:pic>
        <p:nvPicPr>
          <p:cNvPr id="3" name="Picture 2" descr="A graph of blue dots&#10;&#10;AI-generated content may be incorrect.">
            <a:extLst>
              <a:ext uri="{FF2B5EF4-FFF2-40B4-BE49-F238E27FC236}">
                <a16:creationId xmlns:a16="http://schemas.microsoft.com/office/drawing/2014/main" id="{D6C22906-6F39-A95F-4E5B-624AA083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09" y="1541545"/>
            <a:ext cx="4623820" cy="4284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DC554-9D63-83A3-12A6-B44994381BC3}"/>
              </a:ext>
            </a:extLst>
          </p:cNvPr>
          <p:cNvSpPr txBox="1"/>
          <p:nvPr/>
        </p:nvSpPr>
        <p:spPr>
          <a:xfrm>
            <a:off x="1446508" y="5902272"/>
            <a:ext cx="39908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As Work-Life Balance get higher, turnover risk goes down</a:t>
            </a:r>
          </a:p>
        </p:txBody>
      </p:sp>
      <p:pic>
        <p:nvPicPr>
          <p:cNvPr id="6" name="Picture 5" descr="A graph with blue dots&#10;&#10;AI-generated content may be incorrect.">
            <a:extLst>
              <a:ext uri="{FF2B5EF4-FFF2-40B4-BE49-F238E27FC236}">
                <a16:creationId xmlns:a16="http://schemas.microsoft.com/office/drawing/2014/main" id="{BA8525FA-CA69-4254-8C3E-D4A6DD4B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350" y="968644"/>
            <a:ext cx="4615368" cy="4481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2E189-8DA2-29FB-40D1-50E8556EE72E}"/>
              </a:ext>
            </a:extLst>
          </p:cNvPr>
          <p:cNvSpPr txBox="1"/>
          <p:nvPr/>
        </p:nvSpPr>
        <p:spPr>
          <a:xfrm>
            <a:off x="7206711" y="5450237"/>
            <a:ext cx="47786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Swaps WLB for Salary. Question being asked, do higher paid employees tend to have a lower turnover risk?</a:t>
            </a:r>
          </a:p>
        </p:txBody>
      </p:sp>
    </p:spTree>
    <p:extLst>
      <p:ext uri="{BB962C8B-B14F-4D97-AF65-F5344CB8AC3E}">
        <p14:creationId xmlns:p14="http://schemas.microsoft.com/office/powerpoint/2010/main" val="428200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0961-6232-204D-54E8-6109089C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</a:t>
            </a:r>
            <a:r>
              <a:rPr lang="en-US" sz="1600"/>
              <a:t>continued</a:t>
            </a:r>
          </a:p>
        </p:txBody>
      </p:sp>
      <p:pic>
        <p:nvPicPr>
          <p:cNvPr id="3" name="Picture 2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CA30FE49-A184-7B9A-689F-F3F4C59F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97" y="1826678"/>
            <a:ext cx="4481171" cy="418566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E999A3-39F0-EC3A-46F5-06327D3E4C79}"/>
              </a:ext>
            </a:extLst>
          </p:cNvPr>
          <p:cNvGraphicFramePr>
            <a:graphicFrameLocks noGrp="1"/>
          </p:cNvGraphicFramePr>
          <p:nvPr/>
        </p:nvGraphicFramePr>
        <p:xfrm>
          <a:off x="4878867" y="2646749"/>
          <a:ext cx="7077556" cy="257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7728">
                  <a:extLst>
                    <a:ext uri="{9D8B030D-6E8A-4147-A177-3AD203B41FA5}">
                      <a16:colId xmlns:a16="http://schemas.microsoft.com/office/drawing/2014/main" val="2482450204"/>
                    </a:ext>
                  </a:extLst>
                </a:gridCol>
                <a:gridCol w="3022168">
                  <a:extLst>
                    <a:ext uri="{9D8B030D-6E8A-4147-A177-3AD203B41FA5}">
                      <a16:colId xmlns:a16="http://schemas.microsoft.com/office/drawing/2014/main" val="324585566"/>
                    </a:ext>
                  </a:extLst>
                </a:gridCol>
                <a:gridCol w="2337660">
                  <a:extLst>
                    <a:ext uri="{9D8B030D-6E8A-4147-A177-3AD203B41FA5}">
                      <a16:colId xmlns:a16="http://schemas.microsoft.com/office/drawing/2014/main" val="415303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The smooth line (curve) 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Dots - the data points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167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What is 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The model's prediction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Data points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7745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Conclusion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Lower WLB = predicted probability of high turnover is better,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Lower WLB = higher observed turnover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119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As WLB rises, predicted probability falls sharply and then levels off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High WLB = lower observed turnover risk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6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77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D37-E5E8-A2D2-1EFF-5D2A48A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4D5E3-4589-312C-D68C-8370EC17D670}"/>
              </a:ext>
            </a:extLst>
          </p:cNvPr>
          <p:cNvSpPr txBox="1"/>
          <p:nvPr/>
        </p:nvSpPr>
        <p:spPr>
          <a:xfrm>
            <a:off x="252700" y="2535044"/>
            <a:ext cx="53081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/>
              <a:t>Work Life Balance is a strong predictor</a:t>
            </a:r>
          </a:p>
          <a:p>
            <a:pPr marL="742950" lvl="1" indent="-285750" algn="just">
              <a:buFont typeface="Courier New"/>
              <a:buChar char="o"/>
            </a:pPr>
            <a:r>
              <a:rPr lang="en-US"/>
              <a:t>The better the WLB, the lower the chance of high turnover</a:t>
            </a:r>
          </a:p>
          <a:p>
            <a:pPr marL="285750" indent="-285750" algn="just">
              <a:buFont typeface="Wingdings"/>
              <a:buChar char="§"/>
            </a:pPr>
            <a:r>
              <a:rPr lang="en-US"/>
              <a:t>Salary also significantly reduces turnover probability. </a:t>
            </a:r>
          </a:p>
          <a:p>
            <a:pPr marL="285750" indent="-285750" algn="just">
              <a:buFont typeface="Wingdings"/>
              <a:buChar char="§"/>
            </a:pPr>
            <a:r>
              <a:rPr lang="en-US"/>
              <a:t>The interaction (WLB x Salary) was not useful.</a:t>
            </a:r>
          </a:p>
          <a:p>
            <a:pPr marL="285750" indent="-285750" algn="just">
              <a:buFont typeface="Wingdings"/>
              <a:buChar char="§"/>
            </a:pPr>
            <a:r>
              <a:rPr lang="en-US"/>
              <a:t>The best model based on AIC and Deviance is the Reduced Model (WLB + Salary)</a:t>
            </a:r>
          </a:p>
        </p:txBody>
      </p:sp>
      <p:pic>
        <p:nvPicPr>
          <p:cNvPr id="5" name="Picture 4" descr="A person and person standing next to a white board&#10;&#10;AI-generated content may be incorrect.">
            <a:extLst>
              <a:ext uri="{FF2B5EF4-FFF2-40B4-BE49-F238E27FC236}">
                <a16:creationId xmlns:a16="http://schemas.microsoft.com/office/drawing/2014/main" id="{889EB4C2-3848-3DAA-258C-A8881763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55" y="1229645"/>
            <a:ext cx="6075647" cy="46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7E3C-CF0D-224F-8366-E3CE6549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9974DC2-0633-4768-1C26-4ADB667E5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0767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58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65F1-6A38-8C2F-4BB7-981E1712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Modeling Variables</a:t>
            </a:r>
          </a:p>
        </p:txBody>
      </p:sp>
      <p:pic>
        <p:nvPicPr>
          <p:cNvPr id="16" name="Picture 15" descr="A graph showing a number of blue squares&#10;&#10;AI-generated content may be incorrect.">
            <a:extLst>
              <a:ext uri="{FF2B5EF4-FFF2-40B4-BE49-F238E27FC236}">
                <a16:creationId xmlns:a16="http://schemas.microsoft.com/office/drawing/2014/main" id="{09F7590E-A3C0-6E3E-FE87-7E61E6A4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81" y="1955438"/>
            <a:ext cx="2962275" cy="1895475"/>
          </a:xfrm>
          <a:prstGeom prst="rect">
            <a:avLst/>
          </a:prstGeom>
        </p:spPr>
      </p:pic>
      <p:pic>
        <p:nvPicPr>
          <p:cNvPr id="17" name="Picture 16" descr="A graph of a sleep hours&#10;&#10;AI-generated content may be incorrect.">
            <a:extLst>
              <a:ext uri="{FF2B5EF4-FFF2-40B4-BE49-F238E27FC236}">
                <a16:creationId xmlns:a16="http://schemas.microsoft.com/office/drawing/2014/main" id="{FC16D445-8742-BB2F-3C39-DE5609F4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7" y="1959616"/>
            <a:ext cx="2962275" cy="1895475"/>
          </a:xfrm>
          <a:prstGeom prst="rect">
            <a:avLst/>
          </a:prstGeom>
        </p:spPr>
      </p:pic>
      <p:pic>
        <p:nvPicPr>
          <p:cNvPr id="18" name="Picture 17" descr="A graph of a distribution of work-life balance&#10;&#10;AI-generated content may be incorrect.">
            <a:extLst>
              <a:ext uri="{FF2B5EF4-FFF2-40B4-BE49-F238E27FC236}">
                <a16:creationId xmlns:a16="http://schemas.microsoft.com/office/drawing/2014/main" id="{1C67DCE8-E9F5-C669-DBCA-6C3667DA9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282" y="1946009"/>
            <a:ext cx="2962275" cy="1895475"/>
          </a:xfrm>
          <a:prstGeom prst="rect">
            <a:avLst/>
          </a:prstGeom>
        </p:spPr>
      </p:pic>
      <p:pic>
        <p:nvPicPr>
          <p:cNvPr id="19" name="Picture 18" descr="A graph of a distribution of productivity index&#10;&#10;AI-generated content may be incorrect.">
            <a:extLst>
              <a:ext uri="{FF2B5EF4-FFF2-40B4-BE49-F238E27FC236}">
                <a16:creationId xmlns:a16="http://schemas.microsoft.com/office/drawing/2014/main" id="{63AED458-52A0-7BC9-75EF-90D79AEC3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5" y="4012065"/>
            <a:ext cx="2847975" cy="1895475"/>
          </a:xfrm>
          <a:prstGeom prst="rect">
            <a:avLst/>
          </a:prstGeom>
        </p:spPr>
      </p:pic>
      <p:pic>
        <p:nvPicPr>
          <p:cNvPr id="20" name="Picture 19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A8302847-2670-B888-4BF4-BF093C4C5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730" y="4060959"/>
            <a:ext cx="2847975" cy="1895475"/>
          </a:xfrm>
          <a:prstGeom prst="rect">
            <a:avLst/>
          </a:prstGeom>
        </p:spPr>
      </p:pic>
      <p:pic>
        <p:nvPicPr>
          <p:cNvPr id="22" name="Picture 21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666EE5E0-9C9A-CA86-A1ED-426767F70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4281" y="4096805"/>
            <a:ext cx="2962275" cy="1895475"/>
          </a:xfrm>
          <a:prstGeom prst="rect">
            <a:avLst/>
          </a:prstGeom>
        </p:spPr>
      </p:pic>
      <p:pic>
        <p:nvPicPr>
          <p:cNvPr id="23" name="Picture 22" descr="A graph of a distribution of salary&#10;&#10;AI-generated content may be incorrect.">
            <a:extLst>
              <a:ext uri="{FF2B5EF4-FFF2-40B4-BE49-F238E27FC236}">
                <a16:creationId xmlns:a16="http://schemas.microsoft.com/office/drawing/2014/main" id="{C1A271F9-5F7C-D3D5-22FD-95212B177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074" y="2012002"/>
            <a:ext cx="2838451" cy="1763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688EB4-F3B8-7602-9D1C-FC9B9FA0B63C}"/>
                  </a:ext>
                </a:extLst>
              </p14:cNvPr>
              <p14:cNvContentPartPr/>
              <p14:nvPr/>
            </p14:nvContentPartPr>
            <p14:xfrm>
              <a:off x="4466458" y="2074932"/>
              <a:ext cx="76824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688EB4-F3B8-7602-9D1C-FC9B9FA0B6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2458" y="1966932"/>
                <a:ext cx="875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4A5407-91D0-1F84-8688-C2D2B0ADFC80}"/>
                  </a:ext>
                </a:extLst>
              </p14:cNvPr>
              <p14:cNvContentPartPr/>
              <p14:nvPr/>
            </p14:nvContentPartPr>
            <p14:xfrm>
              <a:off x="1353178" y="4123332"/>
              <a:ext cx="1038240" cy="1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4A5407-91D0-1F84-8688-C2D2B0ADFC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9178" y="4012761"/>
                <a:ext cx="1145880" cy="23625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4A3755D-E1E2-CEA2-94A7-24E248412C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3696" y="4060959"/>
            <a:ext cx="2178895" cy="19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E3879-E36B-999A-C50B-86E704FF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2212258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4000"/>
              <a:t>Project Goals</a:t>
            </a:r>
          </a:p>
        </p:txBody>
      </p:sp>
      <p:pic>
        <p:nvPicPr>
          <p:cNvPr id="14" name="Graphic 13" descr="Statistics">
            <a:extLst>
              <a:ext uri="{FF2B5EF4-FFF2-40B4-BE49-F238E27FC236}">
                <a16:creationId xmlns:a16="http://schemas.microsoft.com/office/drawing/2014/main" id="{D2FB78D4-A23D-C9EC-B003-8219D8E76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8389" y="1122553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D8E1-55A7-647A-982F-14E887B3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459" y="3532240"/>
            <a:ext cx="9804575" cy="2596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/>
              <a:t>Find if chosen variables are good predictors of our outcome variables: productivity and turnover rate using several different models</a:t>
            </a:r>
          </a:p>
          <a:p>
            <a:pPr algn="ctr"/>
            <a:r>
              <a:rPr lang="en-US" sz="2000"/>
              <a:t>Does added complexity improve models?</a:t>
            </a:r>
          </a:p>
          <a:p>
            <a:pPr algn="ctr"/>
            <a:r>
              <a:rPr lang="en-US" sz="2000"/>
              <a:t>What models perform the best?</a:t>
            </a:r>
          </a:p>
          <a:p>
            <a:pPr algn="ctr"/>
            <a:r>
              <a:rPr lang="en-US" sz="2000"/>
              <a:t>What results are statistically significant?</a:t>
            </a:r>
          </a:p>
        </p:txBody>
      </p:sp>
    </p:spTree>
    <p:extLst>
      <p:ext uri="{BB962C8B-B14F-4D97-AF65-F5344CB8AC3E}">
        <p14:creationId xmlns:p14="http://schemas.microsoft.com/office/powerpoint/2010/main" val="273016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39B6-6B83-3517-B3C4-6A244E99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One-Way ANOVA: Productivity by Gender (½)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1E52-8499-054D-E251-950850285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Gender evenly distributed between males and females and productivity index normally distributed</a:t>
            </a:r>
          </a:p>
          <a:p>
            <a:r>
              <a:rPr lang="en-US" sz="1400"/>
              <a:t>Males and females have almost the same productivity scores and variability in the scores is about the same across genders</a:t>
            </a:r>
          </a:p>
          <a:p>
            <a:r>
              <a:rPr lang="en-US" sz="1400"/>
              <a:t>Bartlett test shows that there is a slight difference in variance, but the p-value is 0.04 meaning that it does not significantly affect our ANOVA conclusions (assumption of equal variance is met)</a:t>
            </a:r>
          </a:p>
          <a:p>
            <a:r>
              <a:rPr lang="en-US" sz="1400"/>
              <a:t>Residuals vs Fitted plot shows equal variance (homoscedasticity)</a:t>
            </a:r>
          </a:p>
          <a:p>
            <a:r>
              <a:rPr lang="en-US" sz="1400"/>
              <a:t>QQ plot mostly linear meaning residuals are normally distributed</a:t>
            </a:r>
          </a:p>
          <a:p>
            <a:r>
              <a:rPr lang="en-US" sz="1400"/>
              <a:t>All assumptions about the data are met</a:t>
            </a:r>
          </a:p>
          <a:p>
            <a:endParaRPr lang="en-US" sz="1600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7E3A1-408F-4EEC-FBDC-393529C1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8" y="4820332"/>
            <a:ext cx="3170464" cy="2039710"/>
          </a:xfrm>
          <a:prstGeom prst="rect">
            <a:avLst/>
          </a:prstGeom>
        </p:spPr>
      </p:pic>
      <p:pic>
        <p:nvPicPr>
          <p:cNvPr id="5" name="Picture 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704BC72-570D-A794-1794-32ED74DF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59" y="5682342"/>
            <a:ext cx="4118881" cy="979715"/>
          </a:xfrm>
          <a:prstGeom prst="rect">
            <a:avLst/>
          </a:prstGeom>
        </p:spPr>
      </p:pic>
      <p:pic>
        <p:nvPicPr>
          <p:cNvPr id="6" name="Picture 5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04F7D35B-744D-6817-1CDE-C7A18E6E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737" y="4821691"/>
            <a:ext cx="3170465" cy="2036990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AF7F0B2-2770-0DFC-4B81-0A23F4569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" y="4129089"/>
            <a:ext cx="4124325" cy="689881"/>
          </a:xfrm>
          <a:prstGeom prst="rect">
            <a:avLst/>
          </a:prstGeom>
        </p:spPr>
      </p:pic>
      <p:pic>
        <p:nvPicPr>
          <p:cNvPr id="9" name="Picture 8" descr="A comparison of a line graph&#10;&#10;AI-generated content may be incorrect.">
            <a:extLst>
              <a:ext uri="{FF2B5EF4-FFF2-40B4-BE49-F238E27FC236}">
                <a16:creationId xmlns:a16="http://schemas.microsoft.com/office/drawing/2014/main" id="{22B6A9B8-DA14-F835-0BDD-9A2845299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821" y="2791504"/>
            <a:ext cx="3184071" cy="2026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554203-EA2D-2434-A76D-D8753C263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26" y="3583440"/>
            <a:ext cx="3261633" cy="2096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D5C6C1-FF3F-ABC1-E7EE-0E00FA63E8C3}"/>
              </a:ext>
            </a:extLst>
          </p:cNvPr>
          <p:cNvSpPr txBox="1"/>
          <p:nvPr/>
        </p:nvSpPr>
        <p:spPr>
          <a:xfrm>
            <a:off x="1137300" y="1321356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“Does gender influence productivity?”</a:t>
            </a:r>
          </a:p>
        </p:txBody>
      </p:sp>
    </p:spTree>
    <p:extLst>
      <p:ext uri="{BB962C8B-B14F-4D97-AF65-F5344CB8AC3E}">
        <p14:creationId xmlns:p14="http://schemas.microsoft.com/office/powerpoint/2010/main" val="288958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0CB3-2926-7409-0847-8E264520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One-Way ANOVA: Productivity by Gender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4DFF-371F-3411-D5AE-4D762ED2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Summary statistics show p-value = 0.581 showing no statistically significant difference in productivity between genders</a:t>
            </a:r>
          </a:p>
          <a:p>
            <a:r>
              <a:rPr lang="en-US" sz="1600"/>
              <a:t>Tukey plot CI includes 0 and p-value is 0.58 both showing no statistical significance</a:t>
            </a:r>
          </a:p>
          <a:p>
            <a:r>
              <a:rPr lang="en-US" sz="1600"/>
              <a:t>Although the mean productivity score for males is 0.35 lower than females it is not a large enough difference to be considered significant</a:t>
            </a:r>
          </a:p>
          <a:p>
            <a:r>
              <a:rPr lang="en-US" sz="1600"/>
              <a:t>In conclusion gender has no significant effect on productivity index</a:t>
            </a:r>
          </a:p>
        </p:txBody>
      </p:sp>
      <p:pic>
        <p:nvPicPr>
          <p:cNvPr id="5" name="Picture 4" descr="A close up of numbers&#10;&#10;AI-generated content may be incorrect.">
            <a:extLst>
              <a:ext uri="{FF2B5EF4-FFF2-40B4-BE49-F238E27FC236}">
                <a16:creationId xmlns:a16="http://schemas.microsoft.com/office/drawing/2014/main" id="{5A8D7BAA-ACEB-7566-6714-D29A7765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96" y="3997448"/>
            <a:ext cx="5464630" cy="737507"/>
          </a:xfrm>
          <a:prstGeom prst="rect">
            <a:avLst/>
          </a:prstGeom>
        </p:spPr>
      </p:pic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F40053E9-13A4-FAEA-D092-F60E53BB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968" y="3695699"/>
            <a:ext cx="4933950" cy="3167743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5AAA950-8C05-819A-A8E9-CA699CFB5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38" y="4734606"/>
            <a:ext cx="5474152" cy="15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1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A7F3-CA18-4B22-B211-448A4A4E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 (1/2)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42517E-A3D6-B83F-5591-796D7D9B0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73" y="1479143"/>
            <a:ext cx="4167476" cy="4939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43BB6-08D5-7394-6D15-57C071DE7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27" y="1986771"/>
            <a:ext cx="6007100" cy="392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5800B9-7C72-773F-2A57-9496A492042A}"/>
                  </a:ext>
                </a:extLst>
              </p14:cNvPr>
              <p14:cNvContentPartPr/>
              <p14:nvPr/>
            </p14:nvContentPartPr>
            <p14:xfrm>
              <a:off x="9009934" y="5759990"/>
              <a:ext cx="1738800" cy="37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5800B9-7C72-773F-2A57-9496A49204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934" y="5651990"/>
                <a:ext cx="18464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7CCBDC-70EB-AAE2-D65D-76E65DC05195}"/>
                  </a:ext>
                </a:extLst>
              </p14:cNvPr>
              <p14:cNvContentPartPr/>
              <p14:nvPr/>
            </p14:nvContentPartPr>
            <p14:xfrm>
              <a:off x="5655454" y="5484590"/>
              <a:ext cx="2408400" cy="17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7CCBDC-70EB-AAE2-D65D-76E65DC051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454" y="5376590"/>
                <a:ext cx="25160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AF3BEF-A99D-C2BE-09B1-46D763892237}"/>
                  </a:ext>
                </a:extLst>
              </p14:cNvPr>
              <p14:cNvContentPartPr/>
              <p14:nvPr/>
            </p14:nvContentPartPr>
            <p14:xfrm>
              <a:off x="10025854" y="4368590"/>
              <a:ext cx="106416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AF3BEF-A99D-C2BE-09B1-46D7638922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1854" y="4260590"/>
                <a:ext cx="1171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F90C786-B99F-1F62-4810-EC7EA216B09C}"/>
              </a:ext>
            </a:extLst>
          </p:cNvPr>
          <p:cNvSpPr txBox="1"/>
          <p:nvPr/>
        </p:nvSpPr>
        <p:spPr>
          <a:xfrm>
            <a:off x="864147" y="1295125"/>
            <a:ext cx="84643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Research question: "Do people who get better performance reviews have more professional output?"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F156-C1A6-696B-604D-655AE6FD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 (2/2)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D66D7-630E-FCE1-4069-4BAFFA2BA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197" y="1623820"/>
            <a:ext cx="7242054" cy="4632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37C30-2D77-3CDD-4395-B8748815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4" y="1456681"/>
            <a:ext cx="3992902" cy="4732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F9C105-228C-94E8-ED4B-BB5E297AECBC}"/>
              </a:ext>
            </a:extLst>
          </p:cNvPr>
          <p:cNvSpPr txBox="1"/>
          <p:nvPr/>
        </p:nvSpPr>
        <p:spPr>
          <a:xfrm>
            <a:off x="8304771" y="84324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**Passed Shapiro-wilk test!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0BE01C-55D5-853A-F74D-C06673D11CB7}"/>
                  </a:ext>
                </a:extLst>
              </p14:cNvPr>
              <p14:cNvContentPartPr/>
              <p14:nvPr/>
            </p14:nvContentPartPr>
            <p14:xfrm>
              <a:off x="4854814" y="2364470"/>
              <a:ext cx="1644480" cy="44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0BE01C-55D5-853A-F74D-C06673D11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5814" y="2355396"/>
                <a:ext cx="1662120" cy="6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F1656D-D512-FB13-74A3-1BD52780E5EE}"/>
                  </a:ext>
                </a:extLst>
              </p14:cNvPr>
              <p14:cNvContentPartPr/>
              <p14:nvPr/>
            </p14:nvContentPartPr>
            <p14:xfrm>
              <a:off x="4850494" y="5230430"/>
              <a:ext cx="192168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F1656D-D512-FB13-74A3-1BD52780E5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496" y="5221430"/>
                <a:ext cx="1939317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8A15EE-FE30-7004-D605-B33A2969D679}"/>
                  </a:ext>
                </a:extLst>
              </p14:cNvPr>
              <p14:cNvContentPartPr/>
              <p14:nvPr/>
            </p14:nvContentPartPr>
            <p14:xfrm>
              <a:off x="2907934" y="1785230"/>
              <a:ext cx="717120" cy="194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8A15EE-FE30-7004-D605-B33A2969D6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8934" y="1776230"/>
                <a:ext cx="734760" cy="19666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F20097A-27E8-ED0B-BFBC-55DC1CFD6461}"/>
              </a:ext>
            </a:extLst>
          </p:cNvPr>
          <p:cNvSpPr txBox="1"/>
          <p:nvPr/>
        </p:nvSpPr>
        <p:spPr>
          <a:xfrm>
            <a:off x="3266494" y="1504692"/>
            <a:ext cx="142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Roughly flat!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4CF7E-7256-4C81-89C9-70C175B75641}"/>
              </a:ext>
            </a:extLst>
          </p:cNvPr>
          <p:cNvSpPr txBox="1"/>
          <p:nvPr/>
        </p:nvSpPr>
        <p:spPr>
          <a:xfrm>
            <a:off x="148281" y="6390438"/>
            <a:ext cx="5270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“Which data points have unusually large influence on the regression model?”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BAA4C-FE80-6146-0CB8-C44AC3CA3C30}"/>
                  </a:ext>
                </a:extLst>
              </p14:cNvPr>
              <p14:cNvContentPartPr/>
              <p14:nvPr/>
            </p14:nvContentPartPr>
            <p14:xfrm>
              <a:off x="603214" y="5542550"/>
              <a:ext cx="187200" cy="60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BAA4C-FE80-6146-0CB8-C44AC3CA3C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214" y="5533550"/>
                <a:ext cx="20484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51240E-679B-E774-AF48-1C15E146B873}"/>
                  </a:ext>
                </a:extLst>
              </p14:cNvPr>
              <p14:cNvContentPartPr/>
              <p14:nvPr/>
            </p14:nvContentPartPr>
            <p14:xfrm>
              <a:off x="32614" y="6449750"/>
              <a:ext cx="125640" cy="158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51240E-679B-E774-AF48-1C15E146B8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14" y="6440750"/>
                <a:ext cx="14328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ABC8DC-AEF7-B26E-FDE2-FB13D451E405}"/>
              </a:ext>
            </a:extLst>
          </p:cNvPr>
          <p:cNvSpPr txBox="1"/>
          <p:nvPr/>
        </p:nvSpPr>
        <p:spPr>
          <a:xfrm>
            <a:off x="4629445" y="1384149"/>
            <a:ext cx="262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Homoscedasticity/constant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AA127C-D98F-061D-A96E-1EDCBC85E660}"/>
                  </a:ext>
                </a:extLst>
              </p14:cNvPr>
              <p14:cNvContentPartPr/>
              <p14:nvPr/>
            </p14:nvContentPartPr>
            <p14:xfrm>
              <a:off x="6321454" y="1788470"/>
              <a:ext cx="253080" cy="45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AA127C-D98F-061D-A96E-1EDCBC85E6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2454" y="1779470"/>
                <a:ext cx="270720" cy="4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85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263C-2EBD-39A0-1F2B-A5A3638B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Linear Regression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37472-4347-47E1-5073-99158B30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0" t="1839" r="20641" b="10728"/>
          <a:stretch>
            <a:fillRect/>
          </a:stretch>
        </p:blipFill>
        <p:spPr>
          <a:xfrm>
            <a:off x="543696" y="1626691"/>
            <a:ext cx="5325763" cy="486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BBAC5-F53E-7CF1-28AB-107BDC0C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79" y="1485027"/>
            <a:ext cx="4684626" cy="5149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491B79-75CD-6734-66CD-54291EBF2698}"/>
                  </a:ext>
                </a:extLst>
              </p14:cNvPr>
              <p14:cNvContentPartPr/>
              <p14:nvPr/>
            </p14:nvContentPartPr>
            <p14:xfrm>
              <a:off x="10254538" y="3297492"/>
              <a:ext cx="21816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491B79-75CD-6734-66CD-54291EBF2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00538" y="3189492"/>
                <a:ext cx="325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6D1880-EF8E-F8D4-4C8C-5CDE67DB47A9}"/>
                  </a:ext>
                </a:extLst>
              </p14:cNvPr>
              <p14:cNvContentPartPr/>
              <p14:nvPr/>
            </p14:nvContentPartPr>
            <p14:xfrm>
              <a:off x="6674338" y="3305772"/>
              <a:ext cx="1107000" cy="4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6D1880-EF8E-F8D4-4C8C-5CDE67DB47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0338" y="3197772"/>
                <a:ext cx="12146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DE1627-3932-D930-F0F3-1E5994694082}"/>
                  </a:ext>
                </a:extLst>
              </p14:cNvPr>
              <p14:cNvContentPartPr/>
              <p14:nvPr/>
            </p14:nvContentPartPr>
            <p14:xfrm>
              <a:off x="6722938" y="3073212"/>
              <a:ext cx="612720" cy="3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DE1627-3932-D930-F0F3-1E59946940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8938" y="2965212"/>
                <a:ext cx="720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C530AD-BE04-5D1A-2E30-BF9345160362}"/>
                  </a:ext>
                </a:extLst>
              </p14:cNvPr>
              <p14:cNvContentPartPr/>
              <p14:nvPr/>
            </p14:nvContentPartPr>
            <p14:xfrm>
              <a:off x="9684658" y="3078612"/>
              <a:ext cx="734400" cy="44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C530AD-BE04-5D1A-2E30-BF93451603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0632" y="2970612"/>
                <a:ext cx="84209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084FA60-0254-A98F-23EC-D65E170CED54}"/>
                  </a:ext>
                </a:extLst>
              </p14:cNvPr>
              <p14:cNvContentPartPr/>
              <p14:nvPr/>
            </p14:nvContentPartPr>
            <p14:xfrm>
              <a:off x="8729938" y="4273092"/>
              <a:ext cx="172584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084FA60-0254-A98F-23EC-D65E170CED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5938" y="4165092"/>
                <a:ext cx="1833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16A96C5-A337-0798-01CF-C2167854CAD3}"/>
                  </a:ext>
                </a:extLst>
              </p14:cNvPr>
              <p14:cNvContentPartPr/>
              <p14:nvPr/>
            </p14:nvContentPartPr>
            <p14:xfrm>
              <a:off x="9047098" y="4433652"/>
              <a:ext cx="1107000" cy="18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16A96C5-A337-0798-01CF-C2167854CA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3098" y="4325652"/>
                <a:ext cx="12146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0AA7B-4E01-5E4B-A5EB-0BF9E3FE233A}"/>
                  </a:ext>
                </a:extLst>
              </p14:cNvPr>
              <p14:cNvContentPartPr/>
              <p14:nvPr/>
            </p14:nvContentPartPr>
            <p14:xfrm>
              <a:off x="6621418" y="5866812"/>
              <a:ext cx="106200" cy="7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0AA7B-4E01-5E4B-A5EB-0BF9E3FE23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67418" y="5758812"/>
                <a:ext cx="213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9A1A67-B66B-4CE5-C803-A12DCB842E5E}"/>
                  </a:ext>
                </a:extLst>
              </p14:cNvPr>
              <p14:cNvContentPartPr/>
              <p14:nvPr/>
            </p14:nvContentPartPr>
            <p14:xfrm>
              <a:off x="8965378" y="5867172"/>
              <a:ext cx="612360" cy="10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9A1A67-B66B-4CE5-C803-A12DCB842E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11378" y="5759172"/>
                <a:ext cx="720000" cy="2260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03E2998-5EBF-4664-C2BC-FA50D47CFBB0}"/>
              </a:ext>
            </a:extLst>
          </p:cNvPr>
          <p:cNvSpPr txBox="1"/>
          <p:nvPr/>
        </p:nvSpPr>
        <p:spPr>
          <a:xfrm>
            <a:off x="7695934" y="6574340"/>
            <a:ext cx="437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Slight multicollinearity, interaction would amplify the effect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9961DE-8CAC-6B23-DC5E-66382013CC48}"/>
              </a:ext>
            </a:extLst>
          </p:cNvPr>
          <p:cNvGrpSpPr/>
          <p:nvPr/>
        </p:nvGrpSpPr>
        <p:grpSpPr>
          <a:xfrm>
            <a:off x="7563094" y="6631550"/>
            <a:ext cx="190440" cy="117000"/>
            <a:chOff x="7563094" y="6631550"/>
            <a:chExt cx="19044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4BE768-17F2-11E4-C6A7-3B89753CE8CA}"/>
                    </a:ext>
                  </a:extLst>
                </p14:cNvPr>
                <p14:cNvContentPartPr/>
                <p14:nvPr/>
              </p14:nvContentPartPr>
              <p14:xfrm>
                <a:off x="7580014" y="6638750"/>
                <a:ext cx="173520" cy="109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4BE768-17F2-11E4-C6A7-3B89753CE8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1033" y="6629720"/>
                  <a:ext cx="191123" cy="127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D8BACB-D918-BB19-D45E-0F96A688518C}"/>
                    </a:ext>
                  </a:extLst>
                </p14:cNvPr>
                <p14:cNvContentPartPr/>
                <p14:nvPr/>
              </p14:nvContentPartPr>
              <p14:xfrm>
                <a:off x="7563094" y="6631550"/>
                <a:ext cx="115920" cy="84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D8BACB-D918-BB19-D45E-0F96A68851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4094" y="6622550"/>
                  <a:ext cx="13356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09AAF1B-4494-47B9-486E-E2DE887AB529}"/>
                  </a:ext>
                </a:extLst>
              </p14:cNvPr>
              <p14:cNvContentPartPr/>
              <p14:nvPr/>
            </p14:nvContentPartPr>
            <p14:xfrm>
              <a:off x="987334" y="-356410"/>
              <a:ext cx="360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09AAF1B-4494-47B9-486E-E2DE887AB5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8334" y="-367210"/>
                <a:ext cx="21240" cy="23328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503E1B5-ACF3-9703-927A-C0FD2D90D22C}"/>
              </a:ext>
            </a:extLst>
          </p:cNvPr>
          <p:cNvSpPr txBox="1"/>
          <p:nvPr/>
        </p:nvSpPr>
        <p:spPr>
          <a:xfrm>
            <a:off x="69623" y="6555150"/>
            <a:ext cx="5723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* Not pictured: </a:t>
            </a:r>
            <a:r>
              <a:rPr lang="en-US" sz="1200" i="1" err="1"/>
              <a:t>sleep_hours_avg</a:t>
            </a:r>
            <a:r>
              <a:rPr lang="en-US" sz="1200" i="1"/>
              <a:t> </a:t>
            </a:r>
            <a:r>
              <a:rPr lang="en-US" sz="1200"/>
              <a:t>is not significant in the full interaction model! Why?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61FCCF-6E4A-0673-B84F-8B434BEC4DA4}"/>
              </a:ext>
            </a:extLst>
          </p:cNvPr>
          <p:cNvSpPr txBox="1"/>
          <p:nvPr/>
        </p:nvSpPr>
        <p:spPr>
          <a:xfrm>
            <a:off x="838200" y="1257359"/>
            <a:ext cx="3437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“Does sleep also impact productivity?” </a:t>
            </a:r>
          </a:p>
        </p:txBody>
      </p:sp>
    </p:spTree>
    <p:extLst>
      <p:ext uri="{BB962C8B-B14F-4D97-AF65-F5344CB8AC3E}">
        <p14:creationId xmlns:p14="http://schemas.microsoft.com/office/powerpoint/2010/main" val="279152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Macintosh PowerPoint</Application>
  <PresentationFormat>Widescreen</PresentationFormat>
  <Paragraphs>92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Courier New</vt:lpstr>
      <vt:lpstr>Wingdings</vt:lpstr>
      <vt:lpstr>Office Theme</vt:lpstr>
      <vt:lpstr>Understanding Productivity and Turnover in Remote Teams</vt:lpstr>
      <vt:lpstr>Dataset Overview</vt:lpstr>
      <vt:lpstr>Distribution of Modeling Variables</vt:lpstr>
      <vt:lpstr>Project Goals</vt:lpstr>
      <vt:lpstr>One-Way ANOVA: Productivity by Gender (½)</vt:lpstr>
      <vt:lpstr>One-Way ANOVA: Productivity by Gender (2/2)</vt:lpstr>
      <vt:lpstr>Simple Linear Regression (1/2)</vt:lpstr>
      <vt:lpstr>Simple Linear Regression (2/2)</vt:lpstr>
      <vt:lpstr>Multiple Linear Regression (1/2)</vt:lpstr>
      <vt:lpstr>Multiple Linear Regression (2/2)</vt:lpstr>
      <vt:lpstr>Interpretation: </vt:lpstr>
      <vt:lpstr>Generalized Linear Model</vt:lpstr>
      <vt:lpstr>Logistic Models</vt:lpstr>
      <vt:lpstr>Comparison of Models</vt:lpstr>
      <vt:lpstr>Graphics The following plots visualize the relationships we are inspecting)</vt:lpstr>
      <vt:lpstr>Graphics continued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Strickler</dc:creator>
  <cp:lastModifiedBy>Sam Strickler</cp:lastModifiedBy>
  <cp:revision>1</cp:revision>
  <dcterms:created xsi:type="dcterms:W3CDTF">2025-12-04T01:00:17Z</dcterms:created>
  <dcterms:modified xsi:type="dcterms:W3CDTF">2025-12-04T21:59:13Z</dcterms:modified>
</cp:coreProperties>
</file>